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99" r:id="rId9"/>
    <p:sldId id="287" r:id="rId10"/>
    <p:sldId id="288" r:id="rId11"/>
    <p:sldId id="289" r:id="rId12"/>
    <p:sldId id="286" r:id="rId13"/>
    <p:sldId id="290" r:id="rId14"/>
    <p:sldId id="297" r:id="rId15"/>
    <p:sldId id="295" r:id="rId16"/>
    <p:sldId id="298" r:id="rId17"/>
    <p:sldId id="300" r:id="rId18"/>
    <p:sldId id="296" r:id="rId19"/>
    <p:sldId id="294" r:id="rId20"/>
    <p:sldId id="301" r:id="rId21"/>
    <p:sldId id="29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33CC"/>
    <a:srgbClr val="FF00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2" autoAdjust="0"/>
    <p:restoredTop sz="94660" autoAdjust="0"/>
  </p:normalViewPr>
  <p:slideViewPr>
    <p:cSldViewPr snapToGrid="0">
      <p:cViewPr varScale="1">
        <p:scale>
          <a:sx n="116" d="100"/>
          <a:sy n="116" d="100"/>
        </p:scale>
        <p:origin x="123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76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82" y="0"/>
            <a:ext cx="9291782" cy="6858000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985819" y="1612874"/>
            <a:ext cx="6474440" cy="273921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PT Sans Bold" panose="020B0703020203020204" pitchFamily="34" charset="0"/>
                <a:cs typeface="Arial" panose="020B0604020202020204" pitchFamily="34" charset="0"/>
              </a:rPr>
              <a:t>Педагогический проект</a:t>
            </a:r>
          </a:p>
          <a:p>
            <a:pPr algn="ctr"/>
            <a:r>
              <a:rPr lang="ru-RU" sz="4800" b="1" dirty="0" smtClean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27000">
                    <a:schemeClr val="accent1">
                      <a:alpha val="19000"/>
                    </a:schemeClr>
                  </a:glow>
                </a:effectLst>
                <a:latin typeface="PT Sans Bold" panose="020B0703020203020204" pitchFamily="34" charset="0"/>
                <a:cs typeface="Arial" panose="020B0604020202020204" pitchFamily="34" charset="0"/>
              </a:rPr>
              <a:t>«Никто не забыт, </a:t>
            </a:r>
          </a:p>
          <a:p>
            <a:pPr algn="ctr"/>
            <a:r>
              <a:rPr lang="ru-RU" sz="4800" b="1" dirty="0" smtClean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27000">
                    <a:schemeClr val="accent1">
                      <a:alpha val="19000"/>
                    </a:schemeClr>
                  </a:glow>
                </a:effectLst>
                <a:latin typeface="PT Sans Bold" panose="020B0703020203020204" pitchFamily="34" charset="0"/>
                <a:cs typeface="Arial" panose="020B0604020202020204" pitchFamily="34" charset="0"/>
              </a:rPr>
              <a:t>ничто не забыто!»</a:t>
            </a:r>
          </a:p>
          <a:p>
            <a:pPr algn="ctr"/>
            <a:r>
              <a:rPr lang="ru-RU" sz="4800" b="1" dirty="0" smtClean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27000">
                    <a:schemeClr val="accent1">
                      <a:alpha val="19000"/>
                    </a:schemeClr>
                  </a:glow>
                </a:effectLst>
                <a:latin typeface="PT Sans Bold" panose="020B0703020203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№1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50828" y="2721227"/>
            <a:ext cx="401594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b="1" i="1" dirty="0">
              <a:solidFill>
                <a:srgbClr val="C00000"/>
              </a:solidFill>
              <a:latin typeface="PT Sans Bold" panose="020B0703020203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267854" y="336019"/>
            <a:ext cx="8432799" cy="1005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  <a:br>
              <a:rPr lang="ru-RU" alt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</a:t>
            </a:r>
            <a:r>
              <a:rPr lang="ru-RU" alt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№1»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78331" y="4942702"/>
            <a:ext cx="3856579" cy="1433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Подготовила:</a:t>
            </a:r>
          </a:p>
          <a:p>
            <a:pPr algn="ctr"/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Воспитатель: Панова Н. А.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12.userapi.com/impg/EtEGJogKyMndutkY3ew1DFaeV8QN8NLJC5k6qQ/GHGSxg-_oAU.jpg?size=1433x1516&amp;quality=95&amp;sign=44d431fd9c49da79a4bb4f94078c58b9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1090" r="2145"/>
          <a:stretch/>
        </p:blipFill>
        <p:spPr bwMode="auto">
          <a:xfrm>
            <a:off x="1091513" y="140043"/>
            <a:ext cx="2875031" cy="3426941"/>
          </a:xfrm>
          <a:prstGeom prst="rect">
            <a:avLst/>
          </a:prstGeom>
          <a:noFill/>
          <a:ln w="38100">
            <a:solidFill>
              <a:srgbClr val="0070C0"/>
            </a:solidFill>
            <a:prstDash val="lgDash"/>
          </a:ln>
        </p:spPr>
      </p:pic>
      <p:sp>
        <p:nvSpPr>
          <p:cNvPr id="6" name="Прямоугольник 5"/>
          <p:cNvSpPr/>
          <p:nvPr/>
        </p:nvSpPr>
        <p:spPr>
          <a:xfrm>
            <a:off x="4753231" y="74141"/>
            <a:ext cx="4316627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410" marR="191135" indent="9017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Рисование: «Вечный огонь»</a:t>
            </a:r>
            <a:endParaRPr lang="ru-RU" sz="2400" b="1" i="1" dirty="0">
              <a:solidFill>
                <a:srgbClr val="CC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sun9-71.userapi.com/impg/olnm27QoQW5nw6BQ7nJqajlMXlyjGmV_hKm_6w/dMLYwGMLNwE.jpg?size=2477x1852&amp;quality=95&amp;sign=7c05204a50c82447e07e7d64193fc72b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91" y="561647"/>
            <a:ext cx="4548806" cy="3252472"/>
          </a:xfrm>
          <a:prstGeom prst="rect">
            <a:avLst/>
          </a:prstGeom>
          <a:noFill/>
          <a:ln w="38100">
            <a:solidFill>
              <a:srgbClr val="0070C0"/>
            </a:solidFill>
            <a:prstDash val="lgDash"/>
          </a:ln>
        </p:spPr>
      </p:pic>
      <p:pic>
        <p:nvPicPr>
          <p:cNvPr id="8" name="Рисунок 7" descr="https://sun9-40.userapi.com/impg/yiPsjfoefYKC53OJOq-uHUXghBLCQJssv92Y-Q/YTdWmsT6hM8.jpg?size=1452x1920&amp;quality=95&amp;sign=1f8f883d4771e29682bb961d4806feab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3021"/>
          <a:stretch/>
        </p:blipFill>
        <p:spPr bwMode="auto">
          <a:xfrm>
            <a:off x="1293341" y="3723502"/>
            <a:ext cx="2619632" cy="2875006"/>
          </a:xfrm>
          <a:prstGeom prst="rect">
            <a:avLst/>
          </a:prstGeom>
          <a:noFill/>
          <a:ln w="38100">
            <a:solidFill>
              <a:srgbClr val="0070C0"/>
            </a:solidFill>
            <a:prstDash val="lgDash"/>
          </a:ln>
        </p:spPr>
      </p:pic>
      <p:pic>
        <p:nvPicPr>
          <p:cNvPr id="9" name="Рисунок 8" descr="https://sun9-78.userapi.com/impg/66N1_iZzGdWJ2J2CZl3L79SMA92ovWIK6yjg4g/a51NU8fi6Pg.jpg?size=1380x1920&amp;quality=95&amp;sign=3bc7ffadd3d778a490bca660ad360102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47983"/>
            <a:ext cx="1911178" cy="2776153"/>
          </a:xfrm>
          <a:prstGeom prst="rect">
            <a:avLst/>
          </a:prstGeom>
          <a:noFill/>
          <a:ln w="38100">
            <a:solidFill>
              <a:srgbClr val="0070C0"/>
            </a:solidFill>
            <a:prstDash val="lgDash"/>
          </a:ln>
        </p:spPr>
      </p:pic>
    </p:spTree>
    <p:extLst>
      <p:ext uri="{BB962C8B-B14F-4D97-AF65-F5344CB8AC3E}">
        <p14:creationId xmlns:p14="http://schemas.microsoft.com/office/powerpoint/2010/main" val="2827299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32.userapi.com/impg/_F9zsUz_qQx7Dhc8aVpzUHaIFzK2VAiMtS874g/AIzC0n3cPtw.jpg?size=1950x1378&amp;quality=95&amp;sign=3db290c509c1d5102a4946978aa82844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968" y="4010095"/>
            <a:ext cx="3510863" cy="2718487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</p:pic>
      <p:sp>
        <p:nvSpPr>
          <p:cNvPr id="5" name="Прямоугольник 4"/>
          <p:cNvSpPr/>
          <p:nvPr/>
        </p:nvSpPr>
        <p:spPr>
          <a:xfrm>
            <a:off x="4003588" y="90616"/>
            <a:ext cx="5025081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410" marR="191135" indent="90170" algn="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«Спасская </a:t>
            </a:r>
            <a:r>
              <a:rPr lang="ru-RU" sz="2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Башня</a:t>
            </a:r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s://sun9-65.userapi.com/impg/Ju9z27a6jd6MDZNUx9RwIN2joWG4pxilUzhL6g/RqpbpTgS-gU.jpg?size=1620x2160&amp;quality=95&amp;sign=83c1d3888e60e044f2e8b504f87522fa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1" b="6894"/>
          <a:stretch/>
        </p:blipFill>
        <p:spPr bwMode="auto">
          <a:xfrm>
            <a:off x="1060109" y="551511"/>
            <a:ext cx="4024182" cy="3339628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sun9-55.userapi.com/impg/zqkJhlTnvN9rp2NDVay7VCqFq3DTUhmHZTOubw/oDSr1jBnxU8.jpg?size=2560x1920&amp;quality=95&amp;sign=a4a0e8dc111735364e210f6a8b801f7e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18884" r="37467"/>
          <a:stretch/>
        </p:blipFill>
        <p:spPr bwMode="auto">
          <a:xfrm>
            <a:off x="5804584" y="670467"/>
            <a:ext cx="2967425" cy="3034287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3950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286" y="1709739"/>
            <a:ext cx="7011302" cy="28527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99286" y="4589464"/>
            <a:ext cx="7011302" cy="15001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75.userapi.com/impg/DMEcjeMoatzhmO01YCPX_t-XBKNJlWGl3WlaIg/gmTSClj4UBA.jpg?size=2560x1920&amp;quality=95&amp;sign=cb08feb90d17f50cf91815e4a6811889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0"/>
          <a:stretch/>
        </p:blipFill>
        <p:spPr bwMode="auto">
          <a:xfrm rot="20292848">
            <a:off x="1858766" y="1136820"/>
            <a:ext cx="6096001" cy="4168346"/>
          </a:xfrm>
          <a:prstGeom prst="rect">
            <a:avLst/>
          </a:prstGeom>
          <a:noFill/>
          <a:ln w="38100">
            <a:solidFill>
              <a:srgbClr val="0033CC"/>
            </a:solidFill>
            <a:prstDash val="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99286" y="238897"/>
            <a:ext cx="3716897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Раскраски по теме </a:t>
            </a:r>
            <a:endParaRPr lang="ru-RU" sz="2400" dirty="0">
              <a:solidFill>
                <a:srgbClr val="CC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86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988541" y="123569"/>
            <a:ext cx="8040128" cy="9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410" marR="191135" indent="90170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 smtClean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Рисование</a:t>
            </a:r>
            <a:r>
              <a:rPr lang="ru-RU" sz="2000" b="1" i="1" dirty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 b="1" i="1" dirty="0" smtClean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</a:t>
            </a:r>
            <a:r>
              <a:rPr lang="ru-RU" sz="2000" b="1" i="1" dirty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Победы»</a:t>
            </a:r>
            <a:endParaRPr lang="ru-RU" sz="2000" b="1" i="1" dirty="0">
              <a:solidFill>
                <a:srgbClr val="CC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5410" marR="191135" indent="90170">
              <a:lnSpc>
                <a:spcPct val="107000"/>
              </a:lnSpc>
              <a:spcAft>
                <a:spcPts val="800"/>
              </a:spcAft>
            </a:pPr>
            <a:r>
              <a:rPr lang="ru-RU" sz="2200" b="1" i="1" dirty="0" smtClean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200" b="1" i="1" dirty="0">
              <a:solidFill>
                <a:srgbClr val="CC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47.userapi.com/impg/w0fcPclXxocRTrjhHIvyBnYc1CbkUDtw72_8Ig/U2qd3Dq7z_s.jpg?size=1445x1320&amp;quality=95&amp;sign=437bc70e96d461d6380e4ee1da347610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1226" r="707"/>
          <a:stretch/>
        </p:blipFill>
        <p:spPr bwMode="auto">
          <a:xfrm rot="16200000">
            <a:off x="5453449" y="3419349"/>
            <a:ext cx="3253944" cy="3303372"/>
          </a:xfrm>
          <a:prstGeom prst="rect">
            <a:avLst/>
          </a:prstGeom>
          <a:noFill/>
          <a:ln w="38100">
            <a:solidFill>
              <a:srgbClr val="CC00FF"/>
            </a:solidFill>
            <a:prstDash val="sysDash"/>
          </a:ln>
        </p:spPr>
      </p:pic>
      <p:pic>
        <p:nvPicPr>
          <p:cNvPr id="6" name="Рисунок 5" descr="https://sun9-41.userapi.com/impg/OCrToAEdgH-73EhsTSZd8NLGID1hTrqXsqGrgg/YGj5YwYLk1g.jpg?size=2523x1637&amp;quality=95&amp;sign=49996850926f56bb8d34ed8c00412ce8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52" y="578180"/>
            <a:ext cx="4309657" cy="2705891"/>
          </a:xfrm>
          <a:prstGeom prst="rect">
            <a:avLst/>
          </a:prstGeom>
          <a:noFill/>
          <a:ln w="38100">
            <a:solidFill>
              <a:srgbClr val="CC00FF"/>
            </a:solidFill>
            <a:prstDash val="sysDash"/>
          </a:ln>
        </p:spPr>
      </p:pic>
      <p:pic>
        <p:nvPicPr>
          <p:cNvPr id="8" name="Рисунок 7" descr="https://sun9-66.userapi.com/impg/Hk6U3sSjpP6C7kfxV-je6s9AIgjbLiFZfWl8KQ/yjvi66SW92M.jpg?size=1219x1750&amp;quality=95&amp;sign=552ded2261b6dc9a9039b56f981c08dc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1"/>
          <a:stretch/>
        </p:blipFill>
        <p:spPr bwMode="auto">
          <a:xfrm>
            <a:off x="1091513" y="578180"/>
            <a:ext cx="2388974" cy="3174629"/>
          </a:xfrm>
          <a:prstGeom prst="rect">
            <a:avLst/>
          </a:prstGeom>
          <a:noFill/>
          <a:ln w="38100">
            <a:solidFill>
              <a:srgbClr val="CC00FF"/>
            </a:solidFill>
            <a:prstDash val="sys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sun9-47.userapi.com/impg/B5qaKvpaCAKSH3tnAAyQ3ES3sHOrEfb6Hw4l9A/qpChQ0yAKsg.jpg?size=1784x1638&amp;quality=95&amp;sign=2d7da1aa647a4854722ebe523a05153e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017" y="3814297"/>
            <a:ext cx="3202940" cy="2941320"/>
          </a:xfrm>
          <a:prstGeom prst="rect">
            <a:avLst/>
          </a:prstGeom>
          <a:noFill/>
          <a:ln w="38100">
            <a:solidFill>
              <a:srgbClr val="CC00FF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1602391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860324" y="98854"/>
            <a:ext cx="4069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Лепка: </a:t>
            </a:r>
            <a:r>
              <a:rPr lang="ru-RU" sz="2400" b="1" i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«Военная техника»</a:t>
            </a:r>
            <a:endParaRPr lang="ru-RU" sz="2400" b="1" i="1" dirty="0">
              <a:solidFill>
                <a:srgbClr val="0033CC"/>
              </a:solidFill>
            </a:endParaRPr>
          </a:p>
        </p:txBody>
      </p:sp>
      <p:pic>
        <p:nvPicPr>
          <p:cNvPr id="5" name="Рисунок 4" descr="https://sun9-19.userapi.com/impg/DRRwaZxI1nk9XVWrpvb1IX5zlyGqIgtmNJAUEg/Lq99MnGnmKk.jpg?size=2560x1920&amp;quality=95&amp;sign=6d1a5f776d8fccc44bd6f22214cc4cd2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2130" r="13447" b="19046"/>
          <a:stretch/>
        </p:blipFill>
        <p:spPr bwMode="auto">
          <a:xfrm>
            <a:off x="5850490" y="4062545"/>
            <a:ext cx="3044748" cy="2527899"/>
          </a:xfrm>
          <a:prstGeom prst="snip2SameRect">
            <a:avLst/>
          </a:prstGeom>
          <a:noFill/>
          <a:ln w="57150">
            <a:solidFill>
              <a:srgbClr val="CC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60.userapi.com/impg/bt4RwrgX0t49GkNBUx9ds8loEviOdVEbDAH7OA/PdSBIQM0xDg.jpg?size=2560x1920&amp;quality=95&amp;sign=592f74d3863e80821cad21d26e26839a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" t="11813" b="10127"/>
          <a:stretch/>
        </p:blipFill>
        <p:spPr bwMode="auto">
          <a:xfrm>
            <a:off x="1169772" y="3797489"/>
            <a:ext cx="4431957" cy="279295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38.userapi.com/impg/Shs353kB3A0bguzxn8zGesTBMO4PrebFdnup3Q/8-4uMAjWV18.jpg?size=2560x1920&amp;quality=95&amp;sign=65a1fd0b5a63bc425cbb0da18e8754d6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" r="3837" b="12796"/>
          <a:stretch/>
        </p:blipFill>
        <p:spPr bwMode="auto">
          <a:xfrm>
            <a:off x="4736756" y="560519"/>
            <a:ext cx="4132143" cy="296941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un9-17.userapi.com/impg/1U7n2uZDjZItX-ysIhSei3l8gxcgCH2_-K1s3w/kWGZ2Wuc0ng.jpg?size=2560x1920&amp;quality=95&amp;sign=e1cc541733e558a32e772924931695e3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t="26534" r="12577"/>
          <a:stretch/>
        </p:blipFill>
        <p:spPr bwMode="auto">
          <a:xfrm>
            <a:off x="1162573" y="365126"/>
            <a:ext cx="3283286" cy="2710076"/>
          </a:xfrm>
          <a:prstGeom prst="rect">
            <a:avLst/>
          </a:prstGeom>
          <a:noFill/>
          <a:ln w="38100">
            <a:solidFill>
              <a:srgbClr val="CC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6877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13254" y="82378"/>
            <a:ext cx="5579524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410" marR="191135" indent="9017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Аппликация: «Открытка ветерану»</a:t>
            </a:r>
            <a:endParaRPr lang="ru-RU" sz="2400" b="1" i="1" dirty="0">
              <a:solidFill>
                <a:srgbClr val="00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80.userapi.com/impg/Ojq0iKMjBTOiq4r3yM6yV9pEe9jgsed4nCvpYw/yO5Yi2HGCYc.jpg?size=1468x2160&amp;quality=95&amp;sign=75d04c795c1235e4a66b9e1fcd191149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08" y="2570204"/>
            <a:ext cx="2980234" cy="4170598"/>
          </a:xfrm>
          <a:prstGeom prst="rect">
            <a:avLst/>
          </a:prstGeom>
          <a:noFill/>
          <a:ln w="38100">
            <a:solidFill>
              <a:srgbClr val="0033CC"/>
            </a:solidFill>
            <a:prstDash val="lgDashDot"/>
          </a:ln>
        </p:spPr>
      </p:pic>
      <p:pic>
        <p:nvPicPr>
          <p:cNvPr id="7" name="Рисунок 6" descr="https://sun9-22.userapi.com/impg/XvWntxI0qAAVFbhW_II5RHr-dcqXtNqKheJ2Gg/ZMNQMQwV1J0.jpg?size=1620x2160&amp;quality=95&amp;sign=0e08fed033fc5b63c5e702748601d8f0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16471" r="26128" b="34094"/>
          <a:stretch/>
        </p:blipFill>
        <p:spPr bwMode="auto">
          <a:xfrm>
            <a:off x="6771664" y="195839"/>
            <a:ext cx="1869807" cy="2257167"/>
          </a:xfrm>
          <a:prstGeom prst="rect">
            <a:avLst/>
          </a:prstGeom>
          <a:noFill/>
          <a:ln w="38100">
            <a:solidFill>
              <a:srgbClr val="FF0066"/>
            </a:solidFill>
            <a:prstDash val="lgDash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64.userapi.com/impg/xFSHlDcHeZTcE2VT7PGCi2I8WWPCRhuuv8Ohvw/gMFWEoOO3do.jpg?size=1620x2160&amp;quality=95&amp;sign=8a23d281e116f205688de0d8a36959fa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0" r="3125" b="27338"/>
          <a:stretch/>
        </p:blipFill>
        <p:spPr bwMode="auto">
          <a:xfrm>
            <a:off x="1254188" y="632832"/>
            <a:ext cx="4085591" cy="3038436"/>
          </a:xfrm>
          <a:prstGeom prst="rect">
            <a:avLst/>
          </a:prstGeom>
          <a:noFill/>
          <a:ln w="38100">
            <a:solidFill>
              <a:srgbClr val="0033CC"/>
            </a:solidFill>
            <a:prstDash val="lgDash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un9-30.userapi.com/impg/YCSOSKGpAq5mNlorUisP8VVGHygU75CPe8k2yg/39-TMfWVysM.jpg?size=2560x1920&amp;quality=95&amp;sign=08268583a98ad3b37ef298e2fb728917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13731" r="15149" b="37047"/>
          <a:stretch/>
        </p:blipFill>
        <p:spPr bwMode="auto">
          <a:xfrm>
            <a:off x="1103681" y="3993039"/>
            <a:ext cx="4547476" cy="2251242"/>
          </a:xfrm>
          <a:prstGeom prst="rect">
            <a:avLst/>
          </a:prstGeom>
          <a:noFill/>
          <a:ln w="38100">
            <a:solidFill>
              <a:srgbClr val="FF0066"/>
            </a:solidFill>
            <a:prstDash val="lgDash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4432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188043" y="140043"/>
            <a:ext cx="5815914" cy="901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410" marR="191135" indent="90170" algn="just">
              <a:spcAft>
                <a:spcPts val="800"/>
              </a:spcAft>
            </a:pPr>
            <a:r>
              <a:rPr lang="ru-RU" sz="2200" b="1" i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 «Пригласительный билет </a:t>
            </a:r>
            <a:endParaRPr lang="ru-RU" sz="2200" b="1" i="1" dirty="0" smtClean="0">
              <a:solidFill>
                <a:srgbClr val="0033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5410" marR="191135" indent="90170" algn="just">
              <a:spcAft>
                <a:spcPts val="800"/>
              </a:spcAft>
            </a:pPr>
            <a:r>
              <a:rPr lang="ru-RU" sz="2200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родителям </a:t>
            </a:r>
            <a:r>
              <a:rPr lang="ru-RU" sz="2200" b="1" i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200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 День </a:t>
            </a:r>
            <a:r>
              <a:rPr lang="ru-RU" sz="2200" b="1" i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Победы»</a:t>
            </a:r>
            <a:endParaRPr lang="ru-RU" sz="2200" b="1" i="1" dirty="0">
              <a:solidFill>
                <a:srgbClr val="00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1.userapi.com/impg/vP6uLlRIdRt7EzL8fVQ8Y_4KZroVfrCTB_hnRA/CYARO-8RJa0.jpg?size=1520x1454&amp;quality=95&amp;sign=3e867a6106ba6176c121ed046cbf2141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51177" y="3597876"/>
            <a:ext cx="2996245" cy="308094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6" name="Рисунок 5" descr="https://sun9-24.userapi.com/impg/yw3j8riQ7DXENwEhSsdak3N2soO2152TUBzzfw/-POSWYb_VYM.jpg?size=2560x1920&amp;quality=95&amp;sign=38bc5ed0b1e2ecce70e4574e3cd592aa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4" r="5024"/>
          <a:stretch/>
        </p:blipFill>
        <p:spPr bwMode="auto">
          <a:xfrm>
            <a:off x="1079765" y="1091714"/>
            <a:ext cx="4002405" cy="285813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5.userapi.com/impg/BSyHZY1R4ZM6h6PPQ39Ss5sjdHStOnpkEiddhA/MdP4R5sfqH8.jpg?size=2560x1920&amp;quality=95&amp;sign=afd1b88ab8ca6abea90767e78e679212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15107" r="3283"/>
          <a:stretch/>
        </p:blipFill>
        <p:spPr bwMode="auto">
          <a:xfrm>
            <a:off x="5601398" y="1117257"/>
            <a:ext cx="3227280" cy="2377003"/>
          </a:xfrm>
          <a:prstGeom prst="rect">
            <a:avLst/>
          </a:prstGeom>
          <a:noFill/>
          <a:ln w="38100">
            <a:solidFill>
              <a:srgbClr val="CC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77.userapi.com/impg/jrDTe20VzXHHHiSqVuuGC8Qmz9XkYu0u9HQf9g/tzmphc_5Q_o.jpg?size=2560x1920&amp;quality=95&amp;sign=0e03ed7aff58f1a71b869c9883e57b51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" r="7783" b="21566"/>
          <a:stretch/>
        </p:blipFill>
        <p:spPr bwMode="auto">
          <a:xfrm>
            <a:off x="1264945" y="4151084"/>
            <a:ext cx="3846195" cy="2380615"/>
          </a:xfrm>
          <a:prstGeom prst="rect">
            <a:avLst/>
          </a:prstGeom>
          <a:noFill/>
          <a:ln w="38100">
            <a:solidFill>
              <a:srgbClr val="CC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9983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65" y="0"/>
            <a:ext cx="92016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963827" y="123568"/>
            <a:ext cx="5356825" cy="9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писем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воинов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СВО, вручение воину для передачи </a:t>
            </a:r>
            <a:endParaRPr lang="ru-RU" sz="2400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sun9-74.userapi.com/impg/2UKviVCXYjg9zlm8Lfy84wALGxRkjgHGfZHH0g/OYanL5kXgos.jpg?size=2560x1920&amp;quality=95&amp;sign=7f5da0dcc23c888559f479f5faac8bfb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 b="8527"/>
          <a:stretch/>
        </p:blipFill>
        <p:spPr bwMode="auto">
          <a:xfrm rot="19914212">
            <a:off x="161157" y="1627209"/>
            <a:ext cx="3141705" cy="222734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13.userapi.com/impg/UpIYdzPVu5MrtJBrk1aPc3YwoPNlkK680_VMhQ/utJ4heX4ZA0.jpg?size=2560x1920&amp;quality=95&amp;sign=39f74a34566c0195a7424133db2729cb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5423" r="3420"/>
          <a:stretch/>
        </p:blipFill>
        <p:spPr bwMode="auto">
          <a:xfrm rot="19653819">
            <a:off x="6445287" y="2170098"/>
            <a:ext cx="2454333" cy="2292089"/>
          </a:xfrm>
          <a:prstGeom prst="rect">
            <a:avLst/>
          </a:prstGeom>
          <a:noFill/>
          <a:ln w="38100">
            <a:solidFill>
              <a:srgbClr val="CC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76.userapi.com/impg/gLAhrqm_3D_o-7quR-Wptg7vO_oJ3FlbFrX1_w/QzOI-BPoT4w.jpg?size=2560x1920&amp;quality=95&amp;sign=b8e09e8473e76e5ef301fa2c5e5277af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3486" r="12140" b="11095"/>
          <a:stretch/>
        </p:blipFill>
        <p:spPr bwMode="auto">
          <a:xfrm rot="19566508">
            <a:off x="3007121" y="2068909"/>
            <a:ext cx="2904809" cy="226179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un9-56.userapi.com/impg/Qq3FJAiq1EKI2k6MPpkOjqxKLM6PZ6U7L84s_Q/PXe_mmiwp_M.jpg?size=2560x1362&amp;quality=95&amp;sign=325572581b9aed55fb272b50f41205b6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89" y="166014"/>
            <a:ext cx="3073917" cy="173692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10" name="Рисунок 9" descr="https://sun9-32.userapi.com/impg/TGWi5HTHmDGdjvZJ93egWGA_XMhKngIFnu37eg/BXuqOSXivEg.jpg?size=2560x1907&amp;quality=95&amp;sign=646dea133c72f16c7f2eeb7663a84abd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4483" r="3401" b="5436"/>
          <a:stretch/>
        </p:blipFill>
        <p:spPr bwMode="auto">
          <a:xfrm>
            <a:off x="4712043" y="4308389"/>
            <a:ext cx="3242454" cy="2243988"/>
          </a:xfrm>
          <a:prstGeom prst="snip2SameRect">
            <a:avLst/>
          </a:prstGeom>
          <a:noFill/>
          <a:ln w="381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sun9-80.userapi.com/impg/icPaQ51s3uTVGD2DTEU3nQjSMw-z28xTUPeSsw/Q5mo-Tt4ZSg.jpg?size=1600x1200&amp;quality=95&amp;sign=f49c5b4074bd9a8bdf123a49cd0c1c05&amp;type=album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t="13366" r="7481"/>
          <a:stretch/>
        </p:blipFill>
        <p:spPr bwMode="auto">
          <a:xfrm>
            <a:off x="392948" y="4308389"/>
            <a:ext cx="3249292" cy="242249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1798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13254" y="148282"/>
            <a:ext cx="7982465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marR="107950" indent="201295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Альбомы «Дети </a:t>
            </a:r>
            <a:r>
              <a:rPr lang="ru-RU" sz="2400" b="1" i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герои ВОВ</a:t>
            </a:r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  <a:r>
              <a:rPr lang="ru-RU" sz="2400" b="1" i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400" b="1" i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 - герои»</a:t>
            </a:r>
            <a:endParaRPr lang="ru-RU" sz="2400" b="1" i="1" dirty="0">
              <a:solidFill>
                <a:srgbClr val="00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sun9-55.userapi.com/impg/cJ0FO0ASBsFPOqeng-qYsYZa7chlSmh53ZzQ3A/GglvQwcwaIw.jpg?size=1594x2160&amp;quality=95&amp;sign=1e0ab62f7e1410322368b22df7710dd9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9" b="1869"/>
          <a:stretch/>
        </p:blipFill>
        <p:spPr bwMode="auto">
          <a:xfrm>
            <a:off x="1483872" y="764640"/>
            <a:ext cx="2301264" cy="323690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50.userapi.com/impg/MzbHMKdCPt8ofSRfmz3SEMhU_yRazyCBymEr1w/KpzT_D2lD3E.jpg?size=1587x2160&amp;quality=95&amp;sign=527b879d0dbd3069af28e611440ffb2a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/>
          <a:stretch/>
        </p:blipFill>
        <p:spPr bwMode="auto">
          <a:xfrm>
            <a:off x="6046573" y="597388"/>
            <a:ext cx="2345696" cy="3404161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un9-25.userapi.com/impg/XrzXpBRV2CM9EYFCbRc0dyYFWVbG-2OyygzUzg/002uaLN88-s.jpg?size=2560x1763&amp;quality=95&amp;sign=772c984556881e0175e36491b8e77fbf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427" y="4201297"/>
            <a:ext cx="3569871" cy="24646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10" name="Рисунок 9" descr="https://sun9-5.userapi.com/impg/bYhFRspD9I8krDwZaWxLtm0UZ7vArr2n4o-fDg/uM6OjkcxIzg.jpg?size=2560x1760&amp;quality=95&amp;sign=4dd6a4a91797012897d7b2cfebae5381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"/>
          <a:stretch/>
        </p:blipFill>
        <p:spPr bwMode="auto">
          <a:xfrm>
            <a:off x="1136822" y="4201297"/>
            <a:ext cx="3695903" cy="239721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81957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286" y="1709739"/>
            <a:ext cx="7011302" cy="28527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99286" y="4589464"/>
            <a:ext cx="7011302" cy="15001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425146" y="140043"/>
            <a:ext cx="6952734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410" marR="191135" indent="9017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Газета «Никто не забыт, ничто не забыто»</a:t>
            </a:r>
            <a:endParaRPr lang="ru-RU" sz="2400" b="1" i="1" dirty="0">
              <a:solidFill>
                <a:srgbClr val="00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sun9-1.userapi.com/impg/IirtVCE3v-g5tgVdHAliB2p5ZgIC_4GJ7g4c9Q/3ro0N8ZZSQg.jpg?size=2560x1156&amp;quality=95&amp;sign=4abdafc2febcd62c413431eead849311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"/>
          <a:stretch/>
        </p:blipFill>
        <p:spPr bwMode="auto">
          <a:xfrm>
            <a:off x="1132702" y="611309"/>
            <a:ext cx="7537622" cy="3527442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</p:pic>
      <p:pic>
        <p:nvPicPr>
          <p:cNvPr id="9" name="Рисунок 8" descr="https://sun9-69.userapi.com/impg/v_tBooQioDhnt4LnszRgkFa09oEAV7DCI5byvw/1SHiUDcHQRE.jpg?size=2456x1765&amp;quality=95&amp;sign=f79acb20ed1d856eb7e9de7617e3e89f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02" y="4373005"/>
            <a:ext cx="3402227" cy="213036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10" name="Рисунок 9" descr="https://sun9-26.userapi.com/impg/8MXlEbqP0yw711FnOZ8Zmx5MRNBTfLukBb2CQQ/k9fhtuKfoOY.jpg?size=2560x1920&amp;quality=95&amp;sign=37b008f3c621ea49a56c293a7c019896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" t="13751" r="6893" b="14384"/>
          <a:stretch/>
        </p:blipFill>
        <p:spPr bwMode="auto">
          <a:xfrm>
            <a:off x="5314984" y="4412672"/>
            <a:ext cx="3355340" cy="210248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3002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20100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128584" y="238897"/>
            <a:ext cx="7842421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2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Только тот, кто любит, ценит и уважает накопленное и сохраненное предшествующим поколением, может </a:t>
            </a:r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любить Родину</a:t>
            </a:r>
            <a:r>
              <a:rPr lang="ru-RU" sz="22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узнать ее, стать подлинным патриотом</a:t>
            </a:r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 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</a:t>
            </a:r>
            <a:r>
              <a:rPr lang="ru-RU" sz="22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Михалков)</a:t>
            </a:r>
            <a:endParaRPr lang="ru-RU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Вид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информационно-творческий.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Патриотическое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дошкольников – это основа формирования будущего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гражданина, актуальная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в условиях современной России. Чувство любви к Родине – это одно из самых сильных чувств, без него человек ущербен, не ощущает своих корней. А почувствует ли он привязанность к родной земле или отдалится от нее,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зависит от обстоятельств жизни и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важно, чтобы ребенок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почувствовал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личную ответственность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родную землю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будущее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9832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4.userapi.com/impg/BkhCBd3NodUrnaD9KDUCUFTXF_nZaaogpOo02Q/tHTpekdkIJU.jpg?size=1600x1200&amp;quality=95&amp;sign=04309a4c419dcd05a922c094c6ed1961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636" y="1273489"/>
            <a:ext cx="3903345" cy="2926715"/>
          </a:xfrm>
          <a:prstGeom prst="rect">
            <a:avLst/>
          </a:prstGeom>
          <a:noFill/>
          <a:ln w="38100">
            <a:solidFill>
              <a:srgbClr val="CC00FF"/>
            </a:solidFill>
            <a:prstDash val="dash"/>
          </a:ln>
        </p:spPr>
      </p:pic>
      <p:sp>
        <p:nvSpPr>
          <p:cNvPr id="5" name="Прямоугольник 4"/>
          <p:cNvSpPr/>
          <p:nvPr/>
        </p:nvSpPr>
        <p:spPr>
          <a:xfrm>
            <a:off x="1054444" y="156519"/>
            <a:ext cx="4925474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 «День Победы!»</a:t>
            </a:r>
            <a:endParaRPr lang="ru-RU" sz="2400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sun9-31.userapi.com/impg/eo3VWwmcJ5H7Y_A2on4nx87enc6BQIlvC4vOFg/mRX4N3nCICQ.jpg?size=1600x898&amp;quality=95&amp;sign=5fa8df178b1bbfa0eae2f070892ac888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44" y="4094206"/>
            <a:ext cx="4082191" cy="2510286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</p:pic>
      <p:pic>
        <p:nvPicPr>
          <p:cNvPr id="7" name="Рисунок 6" descr="https://sun9-61.userapi.com/impg/JTIkYExiWaKvU9d_e1SlMnEz8_x_mhAiiXHDVQ/oyDYZG0Ycbw.jpg?size=1600x898&amp;quality=95&amp;sign=24eee834b0cec42ed3a0fb5392a70989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" r="8792"/>
          <a:stretch/>
        </p:blipFill>
        <p:spPr bwMode="auto">
          <a:xfrm>
            <a:off x="1029189" y="834082"/>
            <a:ext cx="4003430" cy="2411625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8983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651" y="0"/>
            <a:ext cx="98303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28650" y="131804"/>
            <a:ext cx="8325880" cy="694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  <a:p>
            <a:pPr algn="ctr">
              <a:spcBef>
                <a:spcPts val="600"/>
              </a:spcBef>
            </a:pPr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проект «Никто не забыт, ничто не забыто!» был успешно реализован и работа в данном направлении будет продолжаться. Я верю, что наши дети запомнят День Победы.</a:t>
            </a:r>
          </a:p>
          <a:p>
            <a:pPr algn="just"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проведенных мероприятий, посвященных дню Победы, дети получили представление о значении Победы нашего народа в Великой Отечественной войне. У них сформировались понятия: ветераны, оборона,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захватчики,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фашистская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Германия.</a:t>
            </a:r>
          </a:p>
          <a:p>
            <a:pPr algn="just"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 детей сформировалось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уважительное отношение к участникам войны, труженикам тыла, чувство любви к Родине, чувство гордости за наш народ и его боевые заслуги, за свою Родину, уважение к защитникам Отечества,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ветеранам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войны.</a:t>
            </a:r>
          </a:p>
          <a:p>
            <a:pPr algn="just">
              <a:spcBef>
                <a:spcPts val="60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познакомились с произведениями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поэтов, писателей и художников </a:t>
            </a:r>
          </a:p>
          <a:p>
            <a:pPr algn="just"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военную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тематику.</a:t>
            </a:r>
          </a:p>
          <a:p>
            <a:pPr algn="just">
              <a:spcBef>
                <a:spcPts val="600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26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5624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37967" y="-5445416"/>
            <a:ext cx="7957751" cy="72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410" marR="191135" indent="9017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5410" marR="191135" indent="90170"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3870" y="403654"/>
            <a:ext cx="7891848" cy="598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410" marR="191135" indent="90170"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Цель 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05410" marR="191135" indent="90170" algn="just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гражданско-патриотические чувства у детей-дошкольников.</a:t>
            </a:r>
          </a:p>
          <a:p>
            <a:pPr marL="105410" marR="191135" indent="90170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символами государства времен ВОВ, орденами, медалями героев ВОВ.</a:t>
            </a:r>
          </a:p>
          <a:p>
            <a:pPr marL="105410" marR="191135" indent="90170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Расширять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представления о государственных праздниках</a:t>
            </a:r>
          </a:p>
          <a:p>
            <a:pPr marL="105410" marR="191135" indent="90170"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Вызвать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желанием подражать воинам, быть такими же мужественными, отважными, смелыми, храбрыми.</a:t>
            </a:r>
          </a:p>
          <a:p>
            <a:pPr marL="105410" marR="191135" indent="90170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Вызвать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чувство гордости за подвиг народа в Великой Отечественной войне.</a:t>
            </a:r>
          </a:p>
          <a:p>
            <a:pPr marL="105410" marR="191135" indent="90170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Воспитывать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уважение к ветеранам, людям, выигравшим Войну ради мира для грядущих поколений.</a:t>
            </a:r>
          </a:p>
          <a:p>
            <a:pPr marL="105410" marR="191135" indent="90170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Продолжать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знакомить детей с художественными произведениями о войне</a:t>
            </a:r>
          </a:p>
        </p:txBody>
      </p:sp>
    </p:spTree>
    <p:extLst>
      <p:ext uri="{BB962C8B-B14F-4D97-AF65-F5344CB8AC3E}">
        <p14:creationId xmlns:p14="http://schemas.microsoft.com/office/powerpoint/2010/main" val="763218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826" y="0"/>
            <a:ext cx="8180173" cy="6779741"/>
          </a:xfrm>
        </p:spPr>
        <p:txBody>
          <a:bodyPr>
            <a:noAutofit/>
          </a:bodyPr>
          <a:lstStyle/>
          <a:p>
            <a:pPr marL="105410" marR="191135" indent="90170">
              <a:lnSpc>
                <a:spcPct val="107000"/>
              </a:lnSpc>
              <a:spcAft>
                <a:spcPts val="800"/>
              </a:spcAft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46205" y="420130"/>
            <a:ext cx="7957753" cy="5786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410" marR="191135" indent="90170" algn="just">
              <a:lnSpc>
                <a:spcPct val="107000"/>
              </a:lnSpc>
              <a:spcAft>
                <a:spcPts val="800"/>
              </a:spcAft>
            </a:pPr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положительного уважительного отношения к славным защитникам нашей Родины.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словарного запаса, введение в активную речь детей слов, обозначающих названия предметов, действий, признаков, проведение работы над синонимами и анонимами, заучивание песен, стихов, пословиц и поговорок о Родине и её защитниках.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стать защитником Родины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значении Победы нашего народа в Великой Отечественной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историческими фактами военных лет;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ВОВ через различные виды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410" marR="191135" indent="90170" algn="just">
              <a:lnSpc>
                <a:spcPct val="107000"/>
              </a:lnSpc>
              <a:spcAft>
                <a:spcPts val="800"/>
              </a:spcAft>
            </a:pP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49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68215" cy="61345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37968" y="90617"/>
            <a:ext cx="7982463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Этапы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подготовительный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литературных произведений 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плана реализации проекта, подбор методической литературы.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на основе тематики проекта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цикла бесед 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ВОВ.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презентаций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основной, практической реализации</a:t>
            </a: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литературы, разучивание стихотворений</a:t>
            </a: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Рассматривание иллюстраций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непосредственной образовательной деятельности</a:t>
            </a: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Слушание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произведений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Разучивание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 о Великой Отечественной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открыток ветеранам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писем воинам СВО, вручение писем воину СВО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Консультации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«День Победы!»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заключительный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герои ВОВ», «Города - герои»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Газета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«Никто не забыт, ничто не забыто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Праздник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Победы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82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286" y="1709739"/>
            <a:ext cx="7011302" cy="28527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99286" y="4589464"/>
            <a:ext cx="7011302" cy="15001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22393" y="107091"/>
            <a:ext cx="3908842" cy="6785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</a:t>
            </a:r>
            <a:r>
              <a:rPr lang="ru-RU" sz="3200" b="1" i="1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</a:p>
          <a:p>
            <a:endParaRPr lang="ru-RU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презентации: </a:t>
            </a:r>
            <a:endParaRPr lang="ru-RU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— огромная страна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sun9-44.userapi.com/impg/p507JBIDrWA49CFaqS0vAC571V-qxne1UgX6nw/kP8Shej51WA.jpg?size=2560x1920&amp;quality=95&amp;sign=d2b6ab11d3083274260def546cf8e698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10847" r="5008" b="9171"/>
          <a:stretch/>
        </p:blipFill>
        <p:spPr bwMode="auto">
          <a:xfrm>
            <a:off x="5174251" y="3850613"/>
            <a:ext cx="3731303" cy="2723697"/>
          </a:xfrm>
          <a:prstGeom prst="rect">
            <a:avLst/>
          </a:prstGeom>
          <a:noFill/>
          <a:ln w="38100">
            <a:solidFill>
              <a:srgbClr val="CC00FF"/>
            </a:solidFill>
            <a:prstDash val="sys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64.userapi.com/impg/PmwFSau-4FuDrxOKS9y2cvc-b9o__CG8_hkS4w/dcdhxswOiZo.jpg?size=2560x1920&amp;quality=95&amp;sign=412aebd14463deecf5cba1e2ebc683bd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11459" r="5718" b="1625"/>
          <a:stretch/>
        </p:blipFill>
        <p:spPr bwMode="auto">
          <a:xfrm>
            <a:off x="935896" y="1240519"/>
            <a:ext cx="3995339" cy="287810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un9-61.userapi.com/impg/YG_lH6D2L3KDsUTQwPaz0pCnz3SFXhYVnpTBmQ/G3LaORe7BN0.jpg?size=2560x1920&amp;quality=95&amp;sign=104d3061f407cd10e032e54aa5aa3d5f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 t="14912" r="17078" b="10125"/>
          <a:stretch/>
        </p:blipFill>
        <p:spPr bwMode="auto">
          <a:xfrm>
            <a:off x="5174251" y="496397"/>
            <a:ext cx="3813230" cy="285782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981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29730" y="140043"/>
            <a:ext cx="7990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презентации: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«Города – герои ВОВ»</a:t>
            </a:r>
          </a:p>
          <a:p>
            <a:pPr algn="ctr"/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sun9-57.userapi.com/impg/AUCJtlT2xlz7aF9Yw6l5jUrayifign960z8_Dg/qsqOGi7rKeA.jpg?size=2560x1920&amp;quality=95&amp;sign=5a2e2b735596a809f460466c63eb54a0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11426" r="9962" b="7417"/>
          <a:stretch/>
        </p:blipFill>
        <p:spPr bwMode="auto">
          <a:xfrm>
            <a:off x="4489622" y="3530041"/>
            <a:ext cx="4357816" cy="3035516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26.userapi.com/impg/8grUSATxmv0aaVP_4pJ9TZIcsvEUl7WQWD9Qqg/qWbeiN6kZ58.jpg?size=2560x1920&amp;quality=95&amp;sign=797d2f27edc22e59d626af579530b0f6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6390" r="8210"/>
          <a:stretch/>
        </p:blipFill>
        <p:spPr bwMode="auto">
          <a:xfrm>
            <a:off x="1136821" y="768242"/>
            <a:ext cx="4286550" cy="3506102"/>
          </a:xfrm>
          <a:prstGeom prst="rect">
            <a:avLst/>
          </a:prstGeom>
          <a:noFill/>
          <a:ln w="38100">
            <a:solidFill>
              <a:srgbClr val="FF0066"/>
            </a:solidFill>
            <a:prstDash val="dash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5747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87395" y="140043"/>
            <a:ext cx="7891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презентации: </a:t>
            </a:r>
          </a:p>
          <a:p>
            <a:r>
              <a:rPr lang="ru-RU" sz="2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«Ордена и медали Великой Отечественной войны»</a:t>
            </a:r>
            <a:endParaRPr lang="ru-RU" sz="2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19.userapi.com/impg/cJNMmWcK8zJFslVlj80Ba6-Zs-YhdmBH8uX-jw/ancyBWaIC9s.jpg?size=2560x1920&amp;quality=95&amp;sign=577ecd8375e5db30b9798a4d3117819d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t="10458" r="2972"/>
          <a:stretch/>
        </p:blipFill>
        <p:spPr bwMode="auto">
          <a:xfrm>
            <a:off x="1087395" y="3204519"/>
            <a:ext cx="4497860" cy="3422424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52.userapi.com/impg/hWQWwoE29NG-JF2ewxQ84kFW8RkFApWpZJi_Pg/zWs_V15c-G4.jpg?size=2560x1920&amp;quality=95&amp;sign=fee77d3da81d9bbd6bd389afb7c0d209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11232" r="7783" b="7225"/>
          <a:stretch/>
        </p:blipFill>
        <p:spPr bwMode="auto">
          <a:xfrm>
            <a:off x="4110682" y="1049526"/>
            <a:ext cx="4687329" cy="3224818"/>
          </a:xfrm>
          <a:prstGeom prst="rect">
            <a:avLst/>
          </a:prstGeom>
          <a:noFill/>
          <a:ln w="38100">
            <a:solidFill>
              <a:srgbClr val="0033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8818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nachalo4ka.ru/wp-content/uploads/2015/02/shablon-dlya-prezentatsii-23-fevralya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05015" y="65903"/>
            <a:ext cx="799894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Беседа: «Детям о войне</a:t>
            </a:r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https://sun9-8.userapi.com/impg/ZuHdtGe54DYxRR-IJdxBMi9jd-zRWJDHR-iExQ/deaxRKziaAM.jpg?size=2560x1920&amp;quality=95&amp;sign=cc3d9348b0ada0a264fefe23304d277d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63" y="365126"/>
            <a:ext cx="5940425" cy="44545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547559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2331</TotalTime>
  <Words>634</Words>
  <Application>Microsoft Office PowerPoint</Application>
  <PresentationFormat>Экран (4:3)</PresentationFormat>
  <Paragraphs>112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PT Sans 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Админ</cp:lastModifiedBy>
  <cp:revision>226</cp:revision>
  <dcterms:created xsi:type="dcterms:W3CDTF">2013-11-19T05:52:05Z</dcterms:created>
  <dcterms:modified xsi:type="dcterms:W3CDTF">2023-05-06T16:43:35Z</dcterms:modified>
</cp:coreProperties>
</file>