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2A7"/>
    <a:srgbClr val="E5C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A50DF-EB1F-84F5-0884-AA7A60398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C854-A290-3B92-E1CA-1F5CA0DD5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9B8CD0-91E4-7769-B394-C43A4E7B2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8D9A9-8059-CE57-2301-7EE8E5B77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ED47E5-7B5F-B5F8-BF41-4C2887D1A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01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454C-0B48-B56B-5AFE-550E15D58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2EB7DF-CBAE-9D70-6779-58EB77CD6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A70E0E-8ED2-2003-DD6A-239AB357E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549236-59BE-33F6-21C1-EF873ECB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24A317-B785-6BD9-FA98-964B0521F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203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6567D3-04F8-ABA3-3904-00204F7953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7D702C-F9B2-47EE-994B-B91B77851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10DEAF-64CD-6BE4-A179-4ED3A5D4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179D92-7DD5-71AF-94C3-62BDA695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2D44F0-7993-E070-E8A6-E1098FBC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3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4D75C-BB31-BF92-8CBC-789B862DA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1C9381-9CD5-B5FE-4B50-8571FDF94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57C7F8-18EE-95F1-783E-54A8D7EC1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AC6A2A-FFD9-364D-C008-3A3D2EA70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6047F2-C3F5-538B-A602-4F38255F9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48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10F4C5-B885-3FF1-6AC3-8D1A3A91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1F7463-2CF8-C0B5-CD76-C2395AA0A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DA57AE-6295-A917-84F3-73CA5E664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680F0-94FF-4BC6-1F0A-455928A1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442FD2-820E-C670-DCD2-91ECA586D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68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EC9B1-A083-A6B9-A9C7-01151962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F26ADC-3825-3AD4-53FF-EBF01BDB8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E9F1FC-0C43-365D-A9E1-B729BDA22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0E352F-34D6-5E40-050B-0681F155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953D6D-90A2-81A4-B8EE-687BA37F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074A31-B940-0088-5AB1-1C2B0696B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124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95950-634D-ACBD-BFEE-49FD3869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EACBC6-CC47-7BF3-B272-B78AC342C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BF6F8E-FC19-F8BC-5C80-360E163F1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1368EE3-56E4-298F-3F81-4BB929B33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814DC9-B517-7387-271F-299E2ED0D4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B837A9-09D5-4138-3F0B-6504C591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BA25F5-6762-B5D4-FDCE-17E5F105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004E029-3475-41FF-7D7D-FF018089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387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33B1EE-745B-B181-86EC-36983E924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8030D8-24C6-09C3-615B-E6488249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F9639DD-08F3-8044-80E2-0D4E696D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86B27B-71F5-AEB8-9231-70BA74D9E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142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FBC6652-3BB5-D2CC-3F58-BF223192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16E4C0-F243-C57C-061F-F68ABA31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466E14-D980-275B-414D-6145D24C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94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BA3E3-B6F6-D52B-6FE6-6136E1423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FFA0B3-2269-A52F-1196-A65D2B322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E5524D-B9A8-85C4-3B8E-CC4B8589E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AA65C6-02F4-336B-3648-31DED5879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B0FF8B-F68B-2670-2406-96802639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6EB35-3F44-1855-D89E-19CC5267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92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327F0-DC7D-55E5-164D-BAA3F476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5D6B4BF-CDDE-7CB5-65BD-B79440EC4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06307E-B66F-9A2A-DA85-777E4A526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793F03-530C-266A-B6F2-0804EDF05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48280C-9946-FBF3-CE16-246C0412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15C39E-9AFE-25EC-0157-D47C3F931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9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DBC30-D5B8-CD44-7FA6-E060AD76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48CB89-AB0B-72E4-F3C3-1D4FD4CEB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87AD6-F702-9F1F-5431-4F0578397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E2A9-6EA4-4FE9-9E40-EAC8BDBEF072}" type="datetimeFigureOut">
              <a:rPr lang="ru-RU" smtClean="0"/>
              <a:t>11.09.2023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5F2E52-38B5-FAB7-1248-C71C372BD7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F0A082-AC40-03E9-CAC5-DAA5C63DB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C3549-196D-4A0D-AA2F-C6A0BF40AF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2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1%D0%B0%D0%B9%D0%BA%D0%B0%D0%BB" TargetMode="External"/><Relationship Id="rId5" Type="http://schemas.openxmlformats.org/officeDocument/2006/relationships/hyperlink" Target="https://ru.wikipedia.org/wiki/%D0%A0%D0%BE%D1%81%D1%81%D0%B8%D1%8F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A%D0%B8%D1%80%D0%B0%D1%81%D0%B0" TargetMode="External"/><Relationship Id="rId5" Type="http://schemas.openxmlformats.org/officeDocument/2006/relationships/hyperlink" Target="https://ru.wikipedia.org/wiki/%D0%9A%D0%BE%D1%80%D0%B5%D0%BB%D0%B0_(%D0%BA%D1%80%D0%B5%D0%BF%D0%BE%D1%81%D1%82%D1%8C)#cite_note-8" TargetMode="Externa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evin.ru/calendar/1847/" TargetMode="External"/><Relationship Id="rId5" Type="http://schemas.openxmlformats.org/officeDocument/2006/relationships/hyperlink" Target="http://panevin.ru/calendar/1838/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>
            <a:extLst>
              <a:ext uri="{FF2B5EF4-FFF2-40B4-BE49-F238E27FC236}">
                <a16:creationId xmlns:a16="http://schemas.microsoft.com/office/drawing/2014/main" id="{A17A228B-5281-A4C9-91C9-FDFF46739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78" y="3885783"/>
            <a:ext cx="5027122" cy="282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C3AB0C-40EE-B96D-7BF0-5ACB14264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396" y="701817"/>
            <a:ext cx="4831171" cy="3065860"/>
          </a:xfrm>
        </p:spPr>
        <p:txBody>
          <a:bodyPr>
            <a:normAutofit/>
          </a:bodyPr>
          <a:lstStyle/>
          <a:p>
            <a:r>
              <a:rPr lang="ru-RU" dirty="0"/>
              <a:t>    </a:t>
            </a:r>
            <a:r>
              <a:rPr lang="ru-RU" b="1" dirty="0"/>
              <a:t>Приозерск -мой любимый город!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996C43-020B-6152-5413-E0D1E2304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8799" y="4836319"/>
            <a:ext cx="2028825" cy="1655762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                                                                               Выполнил: </a:t>
            </a:r>
            <a:r>
              <a:rPr lang="ru-RU" dirty="0" err="1"/>
              <a:t>Лычкина</a:t>
            </a:r>
            <a:r>
              <a:rPr lang="ru-RU" dirty="0"/>
              <a:t> О.П.                                                                                                                                                                          </a:t>
            </a:r>
          </a:p>
          <a:p>
            <a:r>
              <a:rPr lang="ru-RU" dirty="0"/>
              <a:t>                                                                          МДОУ №1 Приозерск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B674F308-B1EC-0B35-B7D7-71A6027F5C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C58184B-899E-EFCE-F5C6-C1E5462CF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882E6584-7A67-6014-0479-2284DD8E84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4C573397-705D-727C-8FB4-B9D489E4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2" y="14174"/>
            <a:ext cx="4601562" cy="30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14CA4FB4-2518-0D44-607E-3E93EDB40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0" y="2506153"/>
            <a:ext cx="29260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E095CF80-48AB-991E-F267-7554955BD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477000" y="142987"/>
            <a:ext cx="57150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03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Bahnschrift Light SemiCondensed" panose="020B0502040204020203" pitchFamily="34" charset="0"/>
              </a:rPr>
              <a:t>Бульвар «50-летия Октября»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0B890-875C-D42E-63F4-F2728C3508D5}"/>
              </a:ext>
            </a:extLst>
          </p:cNvPr>
          <p:cNvSpPr txBox="1"/>
          <p:nvPr/>
        </p:nvSpPr>
        <p:spPr>
          <a:xfrm>
            <a:off x="6162675" y="1939925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-apple-system"/>
              </a:rPr>
              <a:t>В 1967 году для города Приозерска был разработан проект бульвара, место выбрали в центральной части города. По плану бульвар должен стать продолжением Петровского сквера, протянуться между улиц Ленина и Калинина, и завершиться у площади Калинина. В центре предполагалась аллея. Название бульвар получил- «50-летие Октября»</a:t>
            </a:r>
            <a:endParaRPr lang="ru-RU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1A6F67A-787E-2706-7346-C11941EF5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825625"/>
            <a:ext cx="5432769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24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Bahnschrift Light SemiCondensed" panose="020B0502040204020203" pitchFamily="34" charset="0"/>
              </a:rPr>
              <a:t>Остров «Каменистый» городской пляж.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773" y="42068"/>
            <a:ext cx="2036227" cy="178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92E024-43FA-1B00-68CC-D4C9E054DBD6}"/>
              </a:ext>
            </a:extLst>
          </p:cNvPr>
          <p:cNvSpPr txBox="1"/>
          <p:nvPr/>
        </p:nvSpPr>
        <p:spPr>
          <a:xfrm>
            <a:off x="5915025" y="2013745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latin typeface="+mj-lt"/>
              </a:rPr>
              <a:t>Е</a:t>
            </a:r>
            <a:r>
              <a:rPr lang="ru-RU" b="1" i="0" dirty="0">
                <a:effectLst/>
                <a:latin typeface="+mj-lt"/>
              </a:rPr>
              <a:t>сть в </a:t>
            </a:r>
            <a:r>
              <a:rPr lang="ru-RU" b="1" i="1" dirty="0">
                <a:effectLst/>
                <a:latin typeface="+mj-lt"/>
              </a:rPr>
              <a:t>Приозерске парк культуры и отдыха</a:t>
            </a:r>
            <a:r>
              <a:rPr lang="ru-RU" b="1" i="0" dirty="0">
                <a:effectLst/>
                <a:latin typeface="+mj-lt"/>
              </a:rPr>
              <a:t>, очень даже достойный внимания.</a:t>
            </a:r>
          </a:p>
          <a:p>
            <a:pPr algn="l"/>
            <a:r>
              <a:rPr lang="ru-RU" b="1" i="0" dirty="0">
                <a:effectLst/>
                <a:latin typeface="+mj-lt"/>
              </a:rPr>
              <a:t>Расположен он на </a:t>
            </a:r>
            <a:r>
              <a:rPr lang="ru-RU" b="1" i="1" dirty="0">
                <a:effectLst/>
                <a:latin typeface="+mj-lt"/>
              </a:rPr>
              <a:t>острове Каменистый</a:t>
            </a:r>
            <a:r>
              <a:rPr lang="ru-RU" b="1" i="0" dirty="0">
                <a:effectLst/>
                <a:latin typeface="+mj-lt"/>
              </a:rPr>
              <a:t>. На острове есть </a:t>
            </a:r>
            <a:r>
              <a:rPr lang="ru-RU" b="1" dirty="0" err="1">
                <a:latin typeface="+mj-lt"/>
              </a:rPr>
              <a:t>э</a:t>
            </a:r>
            <a:r>
              <a:rPr lang="ru-RU" b="1" i="0" dirty="0" err="1">
                <a:effectLst/>
                <a:latin typeface="+mj-lt"/>
              </a:rPr>
              <a:t>котропа</a:t>
            </a:r>
            <a:r>
              <a:rPr lang="ru-RU" b="1" dirty="0">
                <a:latin typeface="+mj-lt"/>
              </a:rPr>
              <a:t>, </a:t>
            </a:r>
            <a:r>
              <a:rPr lang="ru-RU" b="1" i="0" dirty="0">
                <a:effectLst/>
                <a:latin typeface="+mj-lt"/>
              </a:rPr>
              <a:t>которая тянется по берегу острова Каменистый (прежнее финское название </a:t>
            </a:r>
            <a:r>
              <a:rPr lang="ru-RU" b="1" i="0" dirty="0" err="1">
                <a:effectLst/>
                <a:latin typeface="+mj-lt"/>
              </a:rPr>
              <a:t>Каллиосаари</a:t>
            </a:r>
            <a:r>
              <a:rPr lang="ru-RU" b="1" i="0" dirty="0">
                <a:effectLst/>
                <a:latin typeface="+mj-lt"/>
              </a:rPr>
              <a:t>), не охватывая только восточный берег, где проходит железная дорога. Остров расположен на озере Вуокса в черте города Приозерск. С "материком" он связан небольшим мостиком. 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387040A-DBBE-0540-E7A0-003C74A9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555750"/>
            <a:ext cx="51435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01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Bahnschrift Light" panose="020B0502040204020203" pitchFamily="34" charset="0"/>
              </a:rPr>
              <a:t>Городская площадь Ленина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AFBA1DC7-0A08-BBE0-80DE-1AD015136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73175"/>
            <a:ext cx="5574863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89E1DB-78C6-972D-79D0-B8F3628F9152}"/>
              </a:ext>
            </a:extLst>
          </p:cNvPr>
          <p:cNvSpPr txBox="1"/>
          <p:nvPr/>
        </p:nvSpPr>
        <p:spPr>
          <a:xfrm>
            <a:off x="6315075" y="201363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ptroot"/>
              </a:rPr>
              <a:t>В самом центре Приозерска находится интересное место – </a:t>
            </a:r>
            <a:r>
              <a:rPr lang="ru-RU" dirty="0">
                <a:solidFill>
                  <a:srgbClr val="333333"/>
                </a:solidFill>
                <a:latin typeface="ptroot"/>
              </a:rPr>
              <a:t>площадь Ленина. На ней находится и </a:t>
            </a:r>
            <a:r>
              <a:rPr lang="ru-RU" b="0" i="0" dirty="0">
                <a:solidFill>
                  <a:srgbClr val="333333"/>
                </a:solidFill>
                <a:effectLst/>
                <a:latin typeface="ptroot"/>
              </a:rPr>
              <a:t>храм Рождества Пресвятой Богородицы </a:t>
            </a:r>
            <a:r>
              <a:rPr lang="ru-RU" dirty="0">
                <a:solidFill>
                  <a:srgbClr val="333333"/>
                </a:solidFill>
                <a:latin typeface="ptroot"/>
              </a:rPr>
              <a:t> и памятник Петру </a:t>
            </a:r>
            <a:r>
              <a:rPr lang="en-US" dirty="0">
                <a:solidFill>
                  <a:srgbClr val="333333"/>
                </a:solidFill>
                <a:latin typeface="ptroot"/>
              </a:rPr>
              <a:t>l </a:t>
            </a:r>
            <a:r>
              <a:rPr lang="ru-RU" dirty="0">
                <a:solidFill>
                  <a:srgbClr val="333333"/>
                </a:solidFill>
                <a:latin typeface="ptroot"/>
              </a:rPr>
              <a:t>и памятник Ленину.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87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Bahnschrift SemiLight Condensed" panose="020B0502040204020203" pitchFamily="34" charset="0"/>
              </a:rPr>
              <a:t>Озеро Вуокса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D5DB6-40B1-03F7-BDAD-7BD2918666CD}"/>
              </a:ext>
            </a:extLst>
          </p:cNvPr>
          <p:cNvSpPr txBox="1"/>
          <p:nvPr/>
        </p:nvSpPr>
        <p:spPr>
          <a:xfrm>
            <a:off x="6162675" y="1825625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000000"/>
                </a:solidFill>
                <a:effectLst/>
                <a:latin typeface="-apple-system"/>
              </a:rPr>
              <a:t>Река Вуокса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Изначально озера начинается как река. Река Вуокса самая крупная в Карельском перешейке, берет свое начало в озере Сайма (Финляндия). Длина реки 143 км, впадает в Ладожское озеро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F7F452A7-C04F-8821-DDC1-C12C84AF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263014"/>
            <a:ext cx="5346944" cy="35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19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Bahnschrift Light SemiCondensed" panose="020B0502040204020203" pitchFamily="34" charset="0"/>
              </a:rPr>
              <a:t>Озеро Ладога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1FDBC9E0-AAE4-4F4F-A431-ED36CDDE4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11843"/>
            <a:ext cx="5014913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E6E87A-D1C6-F6E4-075E-2B8CF1BD22BB}"/>
              </a:ext>
            </a:extLst>
          </p:cNvPr>
          <p:cNvSpPr txBox="1"/>
          <p:nvPr/>
        </p:nvSpPr>
        <p:spPr>
          <a:xfrm>
            <a:off x="5781675" y="1640959"/>
            <a:ext cx="6096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42F33"/>
                </a:solidFill>
                <a:latin typeface="PT Serif" panose="020A0603040505020204" pitchFamily="18" charset="-52"/>
              </a:rPr>
              <a:t>Е</a:t>
            </a:r>
            <a:r>
              <a:rPr lang="ru-RU" sz="2800" b="0" i="0" dirty="0">
                <a:solidFill>
                  <a:srgbClr val="242F33"/>
                </a:solidFill>
                <a:effectLst/>
                <a:latin typeface="PT Serif" panose="020A0603040505020204" pitchFamily="18" charset="-52"/>
              </a:rPr>
              <a:t>сть у нас красавица Ладога!</a:t>
            </a:r>
          </a:p>
          <a:p>
            <a:r>
              <a:rPr lang="ru-RU" sz="2800" b="0" i="0" dirty="0">
                <a:solidFill>
                  <a:srgbClr val="242F33"/>
                </a:solidFill>
                <a:effectLst/>
                <a:latin typeface="PT Serif" panose="020A0603040505020204" pitchFamily="18" charset="-52"/>
              </a:rPr>
              <a:t> </a:t>
            </a:r>
            <a:r>
              <a:rPr lang="ru-RU" sz="2800" dirty="0">
                <a:solidFill>
                  <a:srgbClr val="202122"/>
                </a:solidFill>
                <a:latin typeface="Arial" panose="020B0604020202020204" pitchFamily="34" charset="0"/>
              </a:rPr>
              <a:t>К</a:t>
            </a:r>
            <a:r>
              <a:rPr lang="ru-RU" sz="2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рупнейшее пресноводное озеро в Европе и второе по величине озеро </a:t>
            </a:r>
            <a:r>
              <a:rPr lang="ru-RU" sz="2800" b="0" i="0" u="none" strike="noStrike" dirty="0">
                <a:effectLst/>
                <a:latin typeface="Arial" panose="020B0604020202020204" pitchFamily="34" charset="0"/>
                <a:hlinkClick r:id="rId5" tooltip="Россия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России</a:t>
            </a:r>
            <a:r>
              <a:rPr lang="ru-RU" sz="2800" b="0" i="0" dirty="0">
                <a:effectLst/>
                <a:latin typeface="Arial" panose="020B0604020202020204" pitchFamily="34" charset="0"/>
              </a:rPr>
              <a:t> после </a:t>
            </a:r>
            <a:r>
              <a:rPr lang="ru-RU" sz="2800" b="0" i="0" u="none" strike="noStrike" dirty="0">
                <a:effectLst/>
                <a:latin typeface="Arial" panose="020B0604020202020204" pitchFamily="34" charset="0"/>
                <a:hlinkClick r:id="rId6" tooltip="Байкал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Байкала</a:t>
            </a:r>
            <a:r>
              <a:rPr lang="ru-RU" sz="2800" b="0" i="0" dirty="0">
                <a:effectLst/>
                <a:latin typeface="Arial" panose="020B0604020202020204" pitchFamily="34" charset="0"/>
              </a:rPr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9343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0" dirty="0">
                <a:effectLst/>
                <a:latin typeface="Bahnschrift SemiLight" panose="020B0502040204020203" pitchFamily="34" charset="0"/>
              </a:rPr>
              <a:t>Немного старых фотографий </a:t>
            </a:r>
            <a:r>
              <a:rPr lang="ru-RU" sz="4000" b="1" i="0" dirty="0" smtClean="0">
                <a:effectLst/>
                <a:latin typeface="Bahnschrift SemiLight" panose="020B0502040204020203" pitchFamily="34" charset="0"/>
              </a:rPr>
              <a:t>Приозерска</a:t>
            </a:r>
            <a:endParaRPr lang="ru-RU" sz="4000" b="1" dirty="0">
              <a:latin typeface="Bahnschrift SemiLight" panose="020B0502040204020203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1C1AC8EA-6384-C2DC-B6E4-47234620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1712411"/>
            <a:ext cx="5489563" cy="29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4A367763-5754-6D6C-E7AC-8F87ECF9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3194593"/>
            <a:ext cx="5205412" cy="346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i="0" dirty="0">
                <a:effectLst/>
                <a:latin typeface="Bahnschrift SemiLight" panose="020B0502040204020203" pitchFamily="34" charset="0"/>
              </a:rPr>
              <a:t>Немного старых фотографий </a:t>
            </a:r>
            <a:r>
              <a:rPr lang="ru-RU" sz="4000" b="1" i="0" dirty="0" smtClean="0">
                <a:effectLst/>
                <a:latin typeface="Bahnschrift SemiLight" panose="020B0502040204020203" pitchFamily="34" charset="0"/>
              </a:rPr>
              <a:t>Приозерска</a:t>
            </a:r>
            <a:endParaRPr lang="ru-RU" sz="4000" b="1" dirty="0">
              <a:latin typeface="Bahnschrift SemiLight" panose="020B0502040204020203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64439E90-1388-239A-4902-F63BC45F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1641476"/>
            <a:ext cx="4781186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0A0CED57-73DA-D515-C719-F4934DB2C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2600493"/>
            <a:ext cx="5534025" cy="357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0" dirty="0">
                <a:effectLst/>
                <a:latin typeface="Bahnschrift SemiLight" panose="020B0502040204020203" pitchFamily="34" charset="0"/>
              </a:rPr>
              <a:t>Немного старых фотографий Приозерска</a:t>
            </a:r>
            <a:endParaRPr lang="ru-RU" sz="3600" b="1" dirty="0">
              <a:latin typeface="Bahnschrift SemiLight" panose="020B0502040204020203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051" y="115888"/>
            <a:ext cx="1951949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355A2902-B281-9A51-9E7D-9102C95A1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333501"/>
            <a:ext cx="9101137" cy="360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7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          </a:t>
            </a:r>
            <a:r>
              <a:rPr lang="ru-RU" b="1" dirty="0"/>
              <a:t>Приозерск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86300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52090C-D976-D457-1787-D77BA346AC5B}"/>
              </a:ext>
            </a:extLst>
          </p:cNvPr>
          <p:cNvSpPr txBox="1"/>
          <p:nvPr/>
        </p:nvSpPr>
        <p:spPr>
          <a:xfrm>
            <a:off x="0" y="1345337"/>
            <a:ext cx="119729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effectLst/>
                <a:latin typeface="Tahoma" panose="020B0604030504040204" pitchFamily="34" charset="0"/>
              </a:rPr>
              <a:t>Расположенный на севере Карельского перешейка при впадении реки Вуокса в Ладожское озеро, город-крепость Корела (</a:t>
            </a:r>
            <a:r>
              <a:rPr lang="ru-RU" b="1" i="0" dirty="0" err="1">
                <a:effectLst/>
                <a:latin typeface="Tahoma" panose="020B0604030504040204" pitchFamily="34" charset="0"/>
              </a:rPr>
              <a:t>Кякисалми</a:t>
            </a:r>
            <a:r>
              <a:rPr lang="ru-RU" b="1" i="0" dirty="0">
                <a:effectLst/>
                <a:latin typeface="Tahoma" panose="020B0604030504040204" pitchFamily="34" charset="0"/>
              </a:rPr>
              <a:t>) возник более 700 лет тому назад на оживлённом торговом пути «из варяг в греки» как военный, ремесленный, торговый, религиозно-культурный центр карел – исконных племён, обитавших на этой на территории.</a:t>
            </a:r>
          </a:p>
          <a:p>
            <a:pPr algn="just"/>
            <a:r>
              <a:rPr lang="ru-RU" b="1" i="0" dirty="0">
                <a:effectLst/>
                <a:latin typeface="Tahoma" panose="020B0604030504040204" pitchFamily="34" charset="0"/>
              </a:rPr>
              <a:t>По сведениям новгородских берестяных грамот. племя </a:t>
            </a:r>
            <a:r>
              <a:rPr lang="ru-RU" b="1" i="0" dirty="0" err="1">
                <a:effectLst/>
                <a:latin typeface="Tahoma" panose="020B0604030504040204" pitchFamily="34" charset="0"/>
              </a:rPr>
              <a:t>корела</a:t>
            </a:r>
            <a:r>
              <a:rPr lang="ru-RU" b="1" i="0" dirty="0">
                <a:effectLst/>
                <a:latin typeface="Tahoma" panose="020B0604030504040204" pitchFamily="34" charset="0"/>
              </a:rPr>
              <a:t> упоминается с 1066 года, а по новгородским летописям – с 1143 года. Прошлые названия города: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 err="1">
                <a:effectLst/>
                <a:latin typeface="Tahoma" panose="020B0604030504040204" pitchFamily="34" charset="0"/>
              </a:rPr>
              <a:t>Кякисалми</a:t>
            </a:r>
            <a:r>
              <a:rPr lang="ru-RU" b="1" i="0" dirty="0">
                <a:effectLst/>
                <a:latin typeface="Tahoma" panose="020B0604030504040204" pitchFamily="34" charset="0"/>
              </a:rPr>
              <a:t>: по-карельски – «кукушкин пролив»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 err="1">
                <a:effectLst/>
                <a:latin typeface="Tahoma" panose="020B0604030504040204" pitchFamily="34" charset="0"/>
              </a:rPr>
              <a:t>Кексгольм</a:t>
            </a:r>
            <a:r>
              <a:rPr lang="ru-RU" b="1" i="0" dirty="0">
                <a:effectLst/>
                <a:latin typeface="Tahoma" panose="020B0604030504040204" pitchFamily="34" charset="0"/>
              </a:rPr>
              <a:t>, по-шведски – крепость на острове, кукушкин остров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effectLst/>
                <a:latin typeface="Tahoma" panose="020B0604030504040204" pitchFamily="34" charset="0"/>
              </a:rPr>
              <a:t>Корела, </a:t>
            </a:r>
            <a:r>
              <a:rPr lang="ru-RU" b="1" i="0" dirty="0" err="1">
                <a:effectLst/>
                <a:latin typeface="Tahoma" panose="020B0604030504040204" pitchFamily="34" charset="0"/>
              </a:rPr>
              <a:t>Корельский</a:t>
            </a:r>
            <a:r>
              <a:rPr lang="ru-RU" b="1" i="0" dirty="0">
                <a:effectLst/>
                <a:latin typeface="Tahoma" panose="020B0604030504040204" pitchFamily="34" charset="0"/>
              </a:rPr>
              <a:t> городок (город). </a:t>
            </a:r>
            <a:r>
              <a:rPr lang="ru-RU" b="1" i="0" dirty="0" err="1">
                <a:effectLst/>
                <a:latin typeface="Tahoma" panose="020B0604030504040204" pitchFamily="34" charset="0"/>
              </a:rPr>
              <a:t>Корельск</a:t>
            </a:r>
            <a:r>
              <a:rPr lang="ru-RU" b="1" i="0" dirty="0">
                <a:effectLst/>
                <a:latin typeface="Tahoma" panose="020B0604030504040204" pitchFamily="34" charset="0"/>
              </a:rPr>
              <a:t> – новгородское наименование центра древней Карелии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 err="1">
                <a:effectLst/>
                <a:latin typeface="Tahoma" panose="020B0604030504040204" pitchFamily="34" charset="0"/>
              </a:rPr>
              <a:t>Свиягород</a:t>
            </a:r>
            <a:r>
              <a:rPr lang="ru-RU" b="1" i="0" dirty="0">
                <a:effectLst/>
                <a:latin typeface="Tahoma" panose="020B0604030504040204" pitchFamily="34" charset="0"/>
              </a:rPr>
              <a:t>, </a:t>
            </a:r>
            <a:r>
              <a:rPr lang="ru-RU" b="1" i="0" dirty="0" err="1">
                <a:effectLst/>
                <a:latin typeface="Tahoma" panose="020B0604030504040204" pitchFamily="34" charset="0"/>
              </a:rPr>
              <a:t>Свейский</a:t>
            </a:r>
            <a:r>
              <a:rPr lang="ru-RU" b="1" i="0" dirty="0">
                <a:effectLst/>
                <a:latin typeface="Tahoma" panose="020B0604030504040204" pitchFamily="34" charset="0"/>
              </a:rPr>
              <a:t> град, </a:t>
            </a:r>
            <a:r>
              <a:rPr lang="ru-RU" b="1" i="0" dirty="0" err="1">
                <a:effectLst/>
                <a:latin typeface="Tahoma" panose="020B0604030504040204" pitchFamily="34" charset="0"/>
              </a:rPr>
              <a:t>Кемзоль</a:t>
            </a:r>
            <a:r>
              <a:rPr lang="ru-RU" b="1" i="0" dirty="0">
                <a:effectLst/>
                <a:latin typeface="Tahoma" panose="020B0604030504040204" pitchFamily="34" charset="0"/>
              </a:rPr>
              <a:t> – по-русски «шведский город»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 err="1">
                <a:effectLst/>
                <a:latin typeface="Tahoma" panose="020B0604030504040204" pitchFamily="34" charset="0"/>
              </a:rPr>
              <a:t>Кексгольмская</a:t>
            </a:r>
            <a:r>
              <a:rPr lang="ru-RU" b="1" i="0" dirty="0">
                <a:effectLst/>
                <a:latin typeface="Tahoma" panose="020B0604030504040204" pitchFamily="34" charset="0"/>
              </a:rPr>
              <a:t> крепость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effectLst/>
                <a:latin typeface="Tahoma" panose="020B0604030504040204" pitchFamily="34" charset="0"/>
              </a:rPr>
              <a:t>Городенский погост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i="0" dirty="0">
                <a:effectLst/>
                <a:latin typeface="Tahoma" panose="020B0604030504040204" pitchFamily="34" charset="0"/>
              </a:rPr>
              <a:t>Приозерск</a:t>
            </a:r>
          </a:p>
          <a:p>
            <a:pPr algn="just"/>
            <a:r>
              <a:rPr lang="ru-RU" b="0" i="0" dirty="0">
                <a:solidFill>
                  <a:srgbClr val="5F5F5F"/>
                </a:solidFill>
                <a:effectLst/>
                <a:latin typeface="Tahoma" panose="020B0604030504040204" pitchFamily="34" charset="0"/>
              </a:rPr>
              <a:t> </a:t>
            </a:r>
          </a:p>
          <a:p>
            <a:pPr algn="just"/>
            <a:endParaRPr lang="ru-RU" b="1" i="0" dirty="0"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38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74" y="593725"/>
            <a:ext cx="6696075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Bahnschrift Light" panose="020B0502040204020203" pitchFamily="34" charset="0"/>
              </a:rPr>
              <a:t>День рождения городу Приозерску отмечается во вторую субботу сентября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59C7DA8-BEAA-1383-A851-ADE1D5DB4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209" y="2097088"/>
            <a:ext cx="6716942" cy="447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84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Bahnschrift Light SemiCondensed" panose="020B0502040204020203" pitchFamily="34" charset="0"/>
              </a:rPr>
              <a:t>Достопримечательности города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85AF9FB-A48D-494C-EC75-15F4C09C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" y="1341438"/>
            <a:ext cx="478282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59B45BC-425C-7EBC-2F1E-755FBE123313}"/>
              </a:ext>
            </a:extLst>
          </p:cNvPr>
          <p:cNvSpPr txBox="1">
            <a:spLocks/>
          </p:cNvSpPr>
          <p:nvPr/>
        </p:nvSpPr>
        <p:spPr>
          <a:xfrm>
            <a:off x="5972174" y="1822199"/>
            <a:ext cx="66960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BB649-A379-70A4-539B-91BE86DEE5EC}"/>
              </a:ext>
            </a:extLst>
          </p:cNvPr>
          <p:cNvSpPr txBox="1"/>
          <p:nvPr/>
        </p:nvSpPr>
        <p:spPr>
          <a:xfrm>
            <a:off x="5621020" y="1341438"/>
            <a:ext cx="63341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solidFill>
                  <a:srgbClr val="202122"/>
                </a:solidFill>
                <a:effectLst/>
                <a:latin typeface="Bahnschrift Light SemiCondensed" panose="020B0502040204020203" pitchFamily="34" charset="0"/>
              </a:rPr>
              <a:t>Крепость Корела</a:t>
            </a:r>
          </a:p>
          <a:p>
            <a:endParaRPr lang="ru-RU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В музее крепости Корела хранятся старинные ворота, обитые рыцарскими латами. Согласно одной из версий, приказ приколотить к створкам доспехи отдал Петр I после победы над шведами в 1710 году </a:t>
            </a:r>
            <a:r>
              <a:rPr lang="ru-RU" b="0" i="0" u="none" strike="noStrike" baseline="30000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/>
              </a:rPr>
              <a:t>[8]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Осмотрев захваченный в крепости арсенал, Пётр I обнаружил большое количество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Кираса"/>
              </a:rPr>
              <a:t>кирас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и отдал распоряжение оббить ими парадные ворота, «для памяти на вечную славу поставить». Кирасы разобрали, расплющили в листы металла и оббили ими ворота. В ход пошло порядка 70 кирас.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7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Bahnschrift SemiLight" panose="020B0502040204020203" pitchFamily="34" charset="0"/>
              </a:rPr>
              <a:t>Герб города Приозерск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DBEB975-C360-970A-ED17-F5261F86A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939925"/>
            <a:ext cx="2786063" cy="336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F17973-42FC-77CE-4CDA-5D72A741E638}"/>
              </a:ext>
            </a:extLst>
          </p:cNvPr>
          <p:cNvSpPr txBox="1"/>
          <p:nvPr/>
        </p:nvSpPr>
        <p:spPr>
          <a:xfrm>
            <a:off x="3845005" y="1939925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Герб 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Кексгольма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(Выборгской губернии) утвержден Екатериной II.</a:t>
            </a:r>
          </a:p>
          <a:p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"</a:t>
            </a:r>
            <a:r>
              <a:rPr lang="ru-RU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Кексгольмский</a:t>
            </a: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старый. Щит разделен на две части: в верхней в красном поле в серебряных латах две руки, держащие вверх мечи, в нижней в голубом поле серебряная цапля, держащая в лапе золотой камень".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2330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Bahnschrift SemiLight SemiConde" panose="020B0502040204020203" pitchFamily="34" charset="0"/>
              </a:rPr>
              <a:t>Гимн города Приозерска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3" name="1348121561">
            <a:hlinkClick r:id="" action="ppaction://media"/>
            <a:extLst>
              <a:ext uri="{FF2B5EF4-FFF2-40B4-BE49-F238E27FC236}">
                <a16:creationId xmlns:a16="http://schemas.microsoft.com/office/drawing/2014/main" id="{84DF7E20-0341-2DCA-0C82-CDD57E0E1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378869"/>
            <a:ext cx="1622425" cy="1622425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8A53BEA5-2956-F0BE-6E96-D436B46EF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-443898"/>
            <a:ext cx="7210425" cy="405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550"/>
            <a:ext cx="10515600" cy="1325563"/>
          </a:xfrm>
        </p:spPr>
        <p:txBody>
          <a:bodyPr/>
          <a:lstStyle/>
          <a:p>
            <a:r>
              <a:rPr lang="ru-RU" b="1" dirty="0">
                <a:latin typeface="Bahnschrift Light Condensed" panose="020B0502040204020203" pitchFamily="34" charset="0"/>
              </a:rPr>
              <a:t>Лютеранская Кирха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37" y="4705350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7599136-EF20-BF58-C9B1-1F0DA9EC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885157"/>
            <a:ext cx="4737652" cy="315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42CA7-5013-D8F7-CD6A-BA6FD72D00FD}"/>
              </a:ext>
            </a:extLst>
          </p:cNvPr>
          <p:cNvSpPr txBox="1"/>
          <p:nvPr/>
        </p:nvSpPr>
        <p:spPr>
          <a:xfrm>
            <a:off x="5676900" y="1885157"/>
            <a:ext cx="6096000" cy="1711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0" i="0" dirty="0">
                <a:solidFill>
                  <a:srgbClr val="242F33"/>
                </a:solidFill>
                <a:effectLst/>
                <a:latin typeface="PT Serif" panose="020A0603040505020204" pitchFamily="18" charset="-52"/>
              </a:rPr>
              <a:t>Финская лютеранская кирха </a:t>
            </a:r>
            <a:r>
              <a:rPr lang="ru-RU" b="0" i="0" dirty="0" err="1">
                <a:solidFill>
                  <a:srgbClr val="242F33"/>
                </a:solidFill>
                <a:effectLst/>
                <a:latin typeface="PT Serif" panose="020A0603040505020204" pitchFamily="18" charset="-52"/>
              </a:rPr>
              <a:t>Кякисалми</a:t>
            </a:r>
            <a:r>
              <a:rPr lang="ru-RU" b="0" i="0" dirty="0">
                <a:solidFill>
                  <a:srgbClr val="242F33"/>
                </a:solidFill>
                <a:effectLst/>
                <a:latin typeface="PT Serif" panose="020A0603040505020204" pitchFamily="18" charset="-52"/>
              </a:rPr>
              <a:t> в Приозерске — одна из самых больших лютеранско-евангелических кирх — </a:t>
            </a:r>
            <a:r>
              <a:rPr lang="ru-RU" b="0" i="0" dirty="0" err="1">
                <a:solidFill>
                  <a:srgbClr val="242F33"/>
                </a:solidFill>
                <a:effectLst/>
                <a:latin typeface="PT Serif" panose="020A0603040505020204" pitchFamily="18" charset="-52"/>
              </a:rPr>
              <a:t>Käkisalmen</a:t>
            </a:r>
            <a:r>
              <a:rPr lang="ru-RU" b="0" i="0" dirty="0">
                <a:solidFill>
                  <a:srgbClr val="242F33"/>
                </a:solidFill>
                <a:effectLst/>
                <a:latin typeface="PT Serif" panose="020A0603040505020204" pitchFamily="18" charset="-52"/>
              </a:rPr>
              <a:t> </a:t>
            </a:r>
            <a:r>
              <a:rPr lang="ru-RU" b="0" i="0" dirty="0" err="1">
                <a:solidFill>
                  <a:srgbClr val="242F33"/>
                </a:solidFill>
                <a:effectLst/>
                <a:latin typeface="PT Serif" panose="020A0603040505020204" pitchFamily="18" charset="-52"/>
              </a:rPr>
              <a:t>kirkko</a:t>
            </a:r>
            <a:r>
              <a:rPr lang="ru-RU" b="0" i="0" dirty="0">
                <a:solidFill>
                  <a:srgbClr val="242F33"/>
                </a:solidFill>
                <a:effectLst/>
                <a:latin typeface="PT Serif" panose="020A0603040505020204" pitchFamily="18" charset="-52"/>
              </a:rPr>
              <a:t>. Её ещё называют «новая финская кирха».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73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Bahnschrift Light SemiCondensed" panose="020B0502040204020203" pitchFamily="34" charset="0"/>
              </a:rPr>
              <a:t>Памятник Маугли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535EA67-1378-AF7B-1050-94CA45CA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35075"/>
            <a:ext cx="4838700" cy="363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F6F33C-B0EE-6E9F-1968-82F2B35BE9F3}"/>
              </a:ext>
            </a:extLst>
          </p:cNvPr>
          <p:cNvSpPr txBox="1"/>
          <p:nvPr/>
        </p:nvSpPr>
        <p:spPr>
          <a:xfrm>
            <a:off x="5257800" y="1435075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Памятник Маугли в Приозерске создал прибывший на практику в 1967 году молодой скульптор Борис </a:t>
            </a:r>
            <a:r>
              <a:rPr lang="ru-RU" b="1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Карагод</a:t>
            </a:r>
            <a:r>
              <a:rPr lang="ru-RU" b="1" dirty="0">
                <a:solidFill>
                  <a:srgbClr val="212529"/>
                </a:solidFill>
                <a:latin typeface="open sans" panose="020B0606030504020204" pitchFamily="34" charset="0"/>
              </a:rPr>
              <a:t>. </a:t>
            </a:r>
            <a:r>
              <a:rPr lang="ru-RU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 Скульптура индийского мальчика стоит в Петровском сквере Приозерска. Он изображён в позе, сидящем на корточках, рядом с ним чёрная пантера Багира, которая обернулась и напряженно смотрит куда-то вдаль. Взгляд мальчика устремлён в ту же точку. Скорее всего оттуда исходит опасность, поскольку у обоих тревожный взгляд.</a:t>
            </a:r>
            <a:br>
              <a:rPr lang="ru-RU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</a:br>
            <a:r>
              <a:rPr lang="ru-RU" b="1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 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8578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2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A3FB3-55DD-650D-7182-45B46B1D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0" dirty="0">
                <a:solidFill>
                  <a:srgbClr val="242F33"/>
                </a:solidFill>
                <a:effectLst/>
                <a:latin typeface="Bahnschrift Light SemiCondensed" panose="020B0502040204020203" pitchFamily="34" charset="0"/>
              </a:rPr>
              <a:t>Кафедральный собор во имя Рождества Пресвятой Богородицы</a:t>
            </a:r>
            <a:r>
              <a:rPr lang="ru-RU" b="1" i="0" dirty="0">
                <a:solidFill>
                  <a:srgbClr val="242F33"/>
                </a:solidFill>
                <a:effectLst/>
                <a:latin typeface="ProximaNova"/>
              </a:rPr>
              <a:t/>
            </a:r>
            <a:br>
              <a:rPr lang="ru-RU" b="1" i="0" dirty="0">
                <a:solidFill>
                  <a:srgbClr val="242F33"/>
                </a:solidFill>
                <a:effectLst/>
                <a:latin typeface="ProximaNova"/>
              </a:rPr>
            </a:b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A1BCEF7-A1FE-E792-10C1-DF9F027C9B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676775"/>
            <a:ext cx="10515600" cy="22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F26F72B-C008-C80A-FC20-1FE006ACB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005" y="115888"/>
            <a:ext cx="2250995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31585095-A134-5EDF-876F-A7F7A2B1C9FA}"/>
              </a:ext>
            </a:extLst>
          </p:cNvPr>
          <p:cNvSpPr txBox="1">
            <a:spLocks/>
          </p:cNvSpPr>
          <p:nvPr/>
        </p:nvSpPr>
        <p:spPr>
          <a:xfrm>
            <a:off x="771525" y="19399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35D10B5-3330-34AE-7768-E8751071B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259390"/>
            <a:ext cx="5132045" cy="357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9BD7BC-8358-0BFF-27E3-5F19BF300955}"/>
              </a:ext>
            </a:extLst>
          </p:cNvPr>
          <p:cNvSpPr txBox="1"/>
          <p:nvPr/>
        </p:nvSpPr>
        <p:spPr>
          <a:xfrm>
            <a:off x="5260895" y="1351508"/>
            <a:ext cx="6096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000000"/>
                </a:solidFill>
                <a:effectLst/>
                <a:latin typeface="-apple-system"/>
              </a:rPr>
              <a:t>Церковь Рождества Пресвятой Богородицы на главной площади Приозерска (площадь Ленина). Храм построен в </a:t>
            </a:r>
            <a:r>
              <a:rPr lang="ru-RU" sz="2400" b="1" i="0" u="sng" strike="noStrike" dirty="0">
                <a:effectLst/>
                <a:latin typeface="-apple-system"/>
                <a:hlinkClick r:id="rId5"/>
              </a:rPr>
              <a:t>1838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-apple-system"/>
              </a:rPr>
              <a:t>–</a:t>
            </a:r>
            <a:r>
              <a:rPr lang="ru-RU" sz="2400" b="1" i="0" u="sng" strike="noStrike" dirty="0">
                <a:effectLst/>
                <a:latin typeface="-apple-system"/>
                <a:hlinkClick r:id="rId6"/>
              </a:rPr>
              <a:t>1847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-apple-system"/>
              </a:rPr>
              <a:t> годах, по проекту архитектора Давида Ивановича Висконти (Луи 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-apple-system"/>
              </a:rPr>
              <a:t>Туллиус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-apple-system"/>
              </a:rPr>
              <a:t> Иоахим Висконти) в честь освобождения города от шведской оккупации 8 сентября 1710 года русскими войсками под предводительством генерала Р. В. Брюса. Работы по строительству собора возглавил местный купец Николай 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-apple-system"/>
              </a:rPr>
              <a:t>Лисицин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-apple-system"/>
              </a:rPr>
              <a:t>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123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444</Words>
  <Application>Microsoft Office PowerPoint</Application>
  <PresentationFormat>Широкоэкранный</PresentationFormat>
  <Paragraphs>45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4" baseType="lpstr">
      <vt:lpstr>-apple-system</vt:lpstr>
      <vt:lpstr>Arial</vt:lpstr>
      <vt:lpstr>Bahnschrift Light</vt:lpstr>
      <vt:lpstr>Bahnschrift Light Condensed</vt:lpstr>
      <vt:lpstr>Bahnschrift Light SemiCondensed</vt:lpstr>
      <vt:lpstr>Bahnschrift SemiLight</vt:lpstr>
      <vt:lpstr>Bahnschrift SemiLight Condensed</vt:lpstr>
      <vt:lpstr>Bahnschrift SemiLight SemiConde</vt:lpstr>
      <vt:lpstr>Calibri</vt:lpstr>
      <vt:lpstr>Calibri Light</vt:lpstr>
      <vt:lpstr>open sans</vt:lpstr>
      <vt:lpstr>ProximaNova</vt:lpstr>
      <vt:lpstr>PT Serif</vt:lpstr>
      <vt:lpstr>ptroot</vt:lpstr>
      <vt:lpstr>Tahoma</vt:lpstr>
      <vt:lpstr>Times New Roman</vt:lpstr>
      <vt:lpstr>Тема Office</vt:lpstr>
      <vt:lpstr>    Приозерск -мой любимый город!</vt:lpstr>
      <vt:lpstr>                 Приозерск</vt:lpstr>
      <vt:lpstr>День рождения городу Приозерску отмечается во вторую субботу сентября</vt:lpstr>
      <vt:lpstr>Достопримечательности города</vt:lpstr>
      <vt:lpstr>Герб города Приозерск</vt:lpstr>
      <vt:lpstr>Гимн города Приозерска</vt:lpstr>
      <vt:lpstr>Лютеранская Кирха</vt:lpstr>
      <vt:lpstr>Памятник Маугли</vt:lpstr>
      <vt:lpstr>Кафедральный собор во имя Рождества Пресвятой Богородицы </vt:lpstr>
      <vt:lpstr>Бульвар «50-летия Октября»</vt:lpstr>
      <vt:lpstr>Остров «Каменистый» городской пляж.</vt:lpstr>
      <vt:lpstr>Городская площадь Ленина</vt:lpstr>
      <vt:lpstr>Озеро Вуокса</vt:lpstr>
      <vt:lpstr>Озеро Ладога</vt:lpstr>
      <vt:lpstr>Немного старых фотографий Приозерска</vt:lpstr>
      <vt:lpstr>Немного старых фотографий Приозерска</vt:lpstr>
      <vt:lpstr>Немного старых фотографий Приозерска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Приозерск -мой любимый город!</dc:title>
  <dc:creator>NASTYA SEDELKOVA</dc:creator>
  <cp:lastModifiedBy>Пользователь</cp:lastModifiedBy>
  <cp:revision>2</cp:revision>
  <dcterms:created xsi:type="dcterms:W3CDTF">2023-09-10T13:20:34Z</dcterms:created>
  <dcterms:modified xsi:type="dcterms:W3CDTF">2023-09-11T09:58:22Z</dcterms:modified>
</cp:coreProperties>
</file>