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A3E9E8-9902-41B2-8E85-C30ACBBE3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32747" y="1152344"/>
            <a:ext cx="844945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AC74363-DA6A-46CE-94C4-95EF9C993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32747" y="3632019"/>
            <a:ext cx="844945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1E5B55-C4EE-4727-B100-69F66CCF4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1CA9-11C7-4824-A072-BC90EDBC0950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E07863-9126-4E57-8D54-330E4B3E7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C37AA4-DB4E-40FE-9D2D-2B7EA5A6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4E20F-3E75-4426-BA21-B321B681C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460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32C68B-AEAF-401E-8056-23FC1724A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1B6930C-73EE-4222-80B5-9854B823E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716278-9A22-48B3-8613-C501F4BD4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1CA9-11C7-4824-A072-BC90EDBC0950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86C1D0-6657-4191-A87D-9BDBAE7D8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3D3694-6BC5-4AF4-8557-F64801180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4E20F-3E75-4426-BA21-B321B681C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784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3E50E30-6A51-436C-AF9A-59F88FA4A4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12BCBDC-2273-44DB-8397-F8EB06148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9F4560-94A0-4232-BFB8-ED3F340A6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1CA9-11C7-4824-A072-BC90EDBC0950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B65B35-B4FA-49D6-A6AE-CA3320684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D180E8-217C-45F8-94CE-EB4A2F9F1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4E20F-3E75-4426-BA21-B321B681C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262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B71858-E8B9-4AF8-B47F-93967CC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ood" dir="t"/>
            </a:scene3d>
            <a:sp3d extrusionH="57150" contourW="12700" prstMaterial="dkEdge">
              <a:bevelT h="25400" prst="softRound"/>
              <a:contourClr>
                <a:srgbClr val="444200"/>
              </a:contourClr>
            </a:sp3d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280CA0-1C47-49E9-910F-47E8FF0C9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CF79B3-6788-4631-A891-4ED3427B0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1CA9-11C7-4824-A072-BC90EDBC0950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BBCC41-EC31-49D2-9646-C79F469B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C6C54A-56F0-49FE-BD66-A47A8ABB8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4E20F-3E75-4426-BA21-B321B681C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4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8A803C-FA4C-4BE4-97EB-060638443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8110" y="1200072"/>
            <a:ext cx="9038965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3E2476-1FEA-4960-9728-C56239D4D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78110" y="4079797"/>
            <a:ext cx="9038965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56A474-B28E-4272-9812-CD61D729D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1CA9-11C7-4824-A072-BC90EDBC0950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E3CE1B-D198-436D-A5FB-915E4AD59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A1D34E-AC09-483F-8AC5-45CE4CE0A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4E20F-3E75-4426-BA21-B321B681C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14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660306-8741-43DF-9E62-7E53A1005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7E0F8C-E4CC-4BE6-AD53-B5047CFDFE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54A08DB-348A-403D-B2B6-156190A446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7003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28DFB3C-A41F-49E2-8EEC-0FDD08D65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1CA9-11C7-4824-A072-BC90EDBC0950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02B991-D17C-4A96-98B5-BF1D0727E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ED04D90-1894-44B1-8DC4-D328569C3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4E20F-3E75-4426-BA21-B321B681C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17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E24B6C-6295-4187-BB65-3FAA69A49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0627F4-5668-49BF-B64E-D60B2EA76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7E745C6-C0D7-473E-AB3C-43218C10D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88C9205-A1C4-4002-BF9C-04112B2AF6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C9F392E-1745-4E9C-812C-0027B80404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7B5798-62EC-428E-9DBC-4896AD0C3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1CA9-11C7-4824-A072-BC90EDBC0950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D3BBA2B-3CCA-418C-AC1E-AD39EA8E3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4ABF621-156B-4F76-84BD-41CB4D408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4E20F-3E75-4426-BA21-B321B681C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870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76C7BA-CCFB-4865-9208-43AD06B7D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54E3EE5-38D8-498C-B8F6-E91BD66E8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1CA9-11C7-4824-A072-BC90EDBC0950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8B1B55-9366-4173-AAB4-92C481A18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0B0BBD5-81B1-4DE1-A93A-350A6782A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4E20F-3E75-4426-BA21-B321B681C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82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28F45AA-B44A-4513-9769-9D84CB206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1CA9-11C7-4824-A072-BC90EDBC0950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EBE17B2-D6EE-4B7D-8246-BC4C501CA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C9E2CC9-BA7C-482A-B9A2-7FFB9D2BB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4E20F-3E75-4426-BA21-B321B681C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541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ABED60-0D24-4603-BF3C-3F4551404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3B7A7E-4426-46F2-BFF7-971985B15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410A5A9-1A0F-48C0-A7B0-F5F28B4CC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E2A374C-2E79-45D0-8D42-7683292A6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1CA9-11C7-4824-A072-BC90EDBC0950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5E2F2DA-CB03-457B-9296-A714236F4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FE78F9-ABA7-43DC-9B04-6914350E2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4E20F-3E75-4426-BA21-B321B681C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308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33F8F5-B3C0-428B-86F4-82BE244D0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6E29480-A849-4462-A7F7-7939E7B9BC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C5C3950-D0A6-46EE-B4EB-1FFAF3FB7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953EC3-D5CC-43FD-B56B-2E3097F3A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1CA9-11C7-4824-A072-BC90EDBC0950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7140068-A2CB-41AF-925E-7DBF78030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B94201-DB5D-4439-9D3B-080C841F8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4E20F-3E75-4426-BA21-B321B681C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7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E763D5-166D-4DE3-8969-786F3BA1F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040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 contourW="12700">
              <a:bevelT h="25400" prst="softRound"/>
              <a:contourClr>
                <a:srgbClr val="444200"/>
              </a:contourClr>
            </a:sp3d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A4F9AF1-B8B3-407D-B470-AA306D07E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100403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745E88-F0F4-4936-87F4-4FD3AC80A8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41CA9-11C7-4824-A072-BC90EDBC0950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5633F2-D405-4081-B58A-A1847BCE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E46B59-64B2-4067-8CE6-9A572573EE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4E20F-3E75-4426-BA21-B321B681C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66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5E5C00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F99894-FBDA-48B7-926D-5D7F643F3D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32746" y="71689"/>
            <a:ext cx="8449455" cy="626580"/>
          </a:xfrm>
        </p:spPr>
        <p:txBody>
          <a:bodyPr>
            <a:norm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униципальное дошкольное образовательное учреждение «Детский сад №1»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6244C5B-4987-44F7-A007-0FA9BDA4C6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58921" y="1844782"/>
            <a:ext cx="8449455" cy="1655762"/>
          </a:xfrm>
        </p:spPr>
        <p:txBody>
          <a:bodyPr>
            <a:normAutofit lnSpcReduction="10000"/>
          </a:bodyPr>
          <a:lstStyle/>
          <a:p>
            <a:pPr marL="662940" indent="20955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Краткая</a:t>
            </a:r>
            <a:r>
              <a:rPr lang="ru-RU" b="1" spc="-4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презентация</a:t>
            </a:r>
            <a:r>
              <a:rPr lang="ru-RU" b="1" spc="-4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spc="-45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62940" indent="20955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Адаптированной</a:t>
            </a:r>
            <a:r>
              <a:rPr lang="ru-RU" b="1" spc="-4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образовательной</a:t>
            </a:r>
            <a:r>
              <a:rPr lang="ru-RU" b="1" spc="-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 дошкольного образования детей с тяжелыми нарушениями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речи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824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D51896-94C2-42EA-A7A6-590939500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6081" y="4575036"/>
            <a:ext cx="9365672" cy="1534815"/>
          </a:xfrm>
        </p:spPr>
        <p:txBody>
          <a:bodyPr>
            <a:noAutofit/>
          </a:bodyPr>
          <a:lstStyle/>
          <a:p>
            <a:pPr marL="224155" marR="248285" algn="l">
              <a:lnSpc>
                <a:spcPct val="150000"/>
              </a:lnSpc>
              <a:spcBef>
                <a:spcPts val="1270"/>
              </a:spcBef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взаимодействия педагогического коллектива с родителями (законными представителями) обучающихся с ТНР (п. 39 стр. 461 ФАОП </a:t>
            </a:r>
            <a:r>
              <a:rPr lang="ru-RU" sz="1800" b="1" i="1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ДО):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базового доверия к миру, к людям, к себе - ключевая задача периода развития ребенка в период дошкольного возраста.</a:t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возрастом число близких людей увеличивается. В этих отношениях ребенок находит безопасность и признание, они вдохновляют его исследовать мир и быть открытым для нового. Значение установления и поддержки позитивных надежных отношений в контексте реализации Программы сохраняет свое значение на всех возрастных ступенях.</a:t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-Процесс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становления полноценной личности ребенка происходит под влиянием различных факторов, первым и важнейшим из которых является семья. Именно родители (законные представители), семья в целом, вырабатывают у обучающихся комплекс базовых социальных ценностей, ориентации, потребностей, интересов и привычек.</a:t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375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D51896-94C2-42EA-A7A6-590939500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8387" y="4807793"/>
            <a:ext cx="9365672" cy="1534815"/>
          </a:xfrm>
        </p:spPr>
        <p:txBody>
          <a:bodyPr>
            <a:noAutofit/>
          </a:bodyPr>
          <a:lstStyle/>
          <a:p>
            <a:pPr marL="457200" marR="250190" lvl="1" algn="l">
              <a:lnSpc>
                <a:spcPct val="150000"/>
              </a:lnSpc>
              <a:spcAft>
                <a:spcPts val="0"/>
              </a:spcAft>
              <a:buSzPts val="1400"/>
              <a:tabLst>
                <a:tab pos="762635" algn="l"/>
              </a:tabLst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Взаимодействие педагогических работников ДОУ с родителям (законным представителям) направлено на повышение педагогической культуры родителей (законных представителей). Задача педагогических работников - активизировать роль родителей (законных представителей) в воспитании и обучении ребенка, выработать единое и адекватное понимание проблем ребенка.</a:t>
            </a:r>
            <a:br>
              <a:rPr lang="ru-RU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-Укрепление и развитие взаимодействия ДОУ и семьи обеспечивают благоприятные условия жизни и воспитания ребёнка, формирование основ полноценной, гармоничной личности. Главной ценностью педагогической культуры является ребенок – его развитие, образование, воспитание,</a:t>
            </a:r>
            <a:r>
              <a:rPr lang="ru-RU" spc="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социальная защита и поддержка его достоинства и прав человека.</a:t>
            </a:r>
            <a:br>
              <a:rPr lang="ru-RU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-Основной целью работы с родителями (законными представителями) является обеспечение взаимодействия с семьей, вовлечение родителей (законных представителей) в образовательный процесс для формирования у</a:t>
            </a:r>
            <a:r>
              <a:rPr lang="ru-RU" spc="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них компетентной педагогической позиции по отношению к собственному </a:t>
            </a:r>
            <a:r>
              <a:rPr lang="ru-RU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ребенку.</a:t>
            </a:r>
            <a:endParaRPr lang="ru-RU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990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D51896-94C2-42EA-A7A6-590939500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6823" y="4284091"/>
            <a:ext cx="9365672" cy="1534815"/>
          </a:xfrm>
        </p:spPr>
        <p:txBody>
          <a:bodyPr>
            <a:noAutofit/>
          </a:bodyPr>
          <a:lstStyle/>
          <a:p>
            <a:pPr marL="457200" lvl="1" algn="l">
              <a:lnSpc>
                <a:spcPct val="150000"/>
              </a:lnSpc>
              <a:spcAft>
                <a:spcPts val="0"/>
              </a:spcAft>
              <a:buSzPts val="1400"/>
              <a:tabLst>
                <a:tab pos="762635" algn="l"/>
              </a:tabLst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Реализация</a:t>
            </a:r>
            <a:r>
              <a:rPr lang="ru-RU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ru-RU" spc="-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обеспечивается</a:t>
            </a:r>
            <a:r>
              <a:rPr lang="ru-RU" spc="-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решением</a:t>
            </a:r>
            <a:r>
              <a:rPr lang="ru-RU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следующих</a:t>
            </a:r>
            <a:r>
              <a:rPr lang="ru-RU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задач:</a:t>
            </a:r>
            <a:r>
              <a:rPr lang="ru-RU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выработка у педагогических работников уважительного отношения к традициям семейного воспитания обучающихся и признания приоритетности родительского права в вопросах воспитания ребенка;</a:t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-вовлечение родителей (законных представителей) в воспитательно- образовательный процесс;</a:t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-внедрение эффективных технологий сотрудничества с родителям (законным представителям), активизация их участия в жизни детского сада.</a:t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активной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информационно-развивающей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среды,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обеспечивающей единые подходы к развитию личности в семье и детском </a:t>
            </a:r>
            <a:r>
              <a:rPr lang="ru-RU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коллективе;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-повышение родительской компетентности в вопросах воспитания и обучения обучающихся.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880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D51896-94C2-42EA-A7A6-590939500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6450" y="4550102"/>
            <a:ext cx="10041775" cy="1534815"/>
          </a:xfrm>
        </p:spPr>
        <p:txBody>
          <a:bodyPr>
            <a:noAutofit/>
          </a:bodyPr>
          <a:lstStyle/>
          <a:p>
            <a:pPr marL="457200" marR="248285" lvl="1" algn="l">
              <a:lnSpc>
                <a:spcPct val="150000"/>
              </a:lnSpc>
              <a:spcAft>
                <a:spcPts val="0"/>
              </a:spcAft>
              <a:buSzPts val="1400"/>
              <a:tabLst>
                <a:tab pos="762635" algn="l"/>
              </a:tabLst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Работа, обеспечивающая взаимодействие семьи и дошкольной организации, включает следующие направления:</a:t>
            </a:r>
            <a:br>
              <a:rPr lang="ru-RU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аналитическое - изучение семьи, выяснение образовательных потребностей ребёнка </a:t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ТНР и предпочтений родителей (законных представителей) для согласования воспитательных воздействий на ребенка;</a:t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-коммуникативно-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деятельностное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направлено на повышение педагогической культуры родителей (законных представителей); вовлечение родителей (законных представителей) </a:t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воспитательно-образовательный процесс; </a:t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активной развивающей среды, обеспечивающей единые подходы к развитию личности в семье и детском коллективе.</a:t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-информационное - пропаганда и популяризация опыта деятельности ДОУ;</a:t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создание открытого информационного пространства (сайт ДОУ, форум, группы в социальных сетях).</a:t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844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D51896-94C2-42EA-A7A6-590939500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5010" y="3469448"/>
            <a:ext cx="10041775" cy="1534815"/>
          </a:xfrm>
        </p:spPr>
        <p:txBody>
          <a:bodyPr>
            <a:noAutofit/>
          </a:bodyPr>
          <a:lstStyle/>
          <a:p>
            <a:pPr marL="457200" marR="248285" lvl="1" algn="l">
              <a:lnSpc>
                <a:spcPct val="150000"/>
              </a:lnSpc>
              <a:spcAft>
                <a:spcPts val="0"/>
              </a:spcAft>
              <a:buSzPts val="1400"/>
              <a:tabLst>
                <a:tab pos="762635" algn="l"/>
              </a:tabLst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Планируемый результат работы с родителями (законными представителями) детей с ТНР:</a:t>
            </a:r>
            <a:b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-организация</a:t>
            </a:r>
            <a:r>
              <a:rPr kumimoji="0" lang="ru-RU" b="0" i="0" u="none" strike="noStrike" kern="1200" cap="none" spc="40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преемственности</a:t>
            </a:r>
            <a:r>
              <a:rPr kumimoji="0" lang="ru-RU" b="0" i="0" u="none" strike="noStrike" kern="1200" cap="none" spc="40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kumimoji="0" lang="ru-RU" b="0" i="0" u="none" strike="noStrike" kern="1200" cap="none" spc="40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работе</a:t>
            </a:r>
            <a:r>
              <a:rPr kumimoji="0" lang="ru-RU" b="0" i="0" u="none" strike="noStrike" kern="1200" cap="none" spc="40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ДОУ</a:t>
            </a:r>
            <a:r>
              <a:rPr kumimoji="0" lang="ru-RU" b="0" i="0" u="none" strike="noStrike" kern="1200" cap="none" spc="40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kumimoji="0" lang="ru-RU" b="0" i="0" u="none" strike="noStrike" kern="1200" cap="none" spc="40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семьи</a:t>
            </a:r>
            <a:r>
              <a:rPr kumimoji="0" lang="ru-RU" b="0" i="0" u="none" strike="noStrike" kern="1200" cap="none" spc="40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kumimoji="0" lang="ru-RU" b="0" i="0" u="none" strike="noStrike" kern="1200" cap="none" spc="40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вопросам оздоровления</a:t>
            </a:r>
            <a:b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досуга, обучения и воспитания;</a:t>
            </a:r>
            <a:b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-повышение</a:t>
            </a:r>
            <a:r>
              <a:rPr kumimoji="0" lang="ru-RU" b="0" i="0" u="none" strike="noStrike" kern="1200" cap="none" spc="-45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уровня</a:t>
            </a:r>
            <a:r>
              <a:rPr kumimoji="0" lang="ru-RU" b="0" i="0" u="none" strike="noStrike" kern="1200" cap="none" spc="-35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родительской</a:t>
            </a:r>
            <a:r>
              <a:rPr kumimoji="0" lang="ru-RU" b="0" i="0" u="none" strike="noStrike" kern="1200" cap="none" spc="-3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1200" cap="none" spc="-1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компетентности;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-гармонизация</a:t>
            </a:r>
            <a:r>
              <a:rPr kumimoji="0" lang="ru-RU" b="0" i="0" u="none" strike="noStrike" kern="1200" cap="none" spc="-55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семейных</a:t>
            </a:r>
            <a:r>
              <a:rPr kumimoji="0" lang="ru-RU" b="0" i="0" u="none" strike="noStrike" kern="1200" cap="none" spc="-6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детско-родительских</a:t>
            </a:r>
            <a:r>
              <a:rPr kumimoji="0" lang="ru-RU" b="0" i="0" u="none" strike="noStrike" kern="1200" cap="none" spc="-55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kern="1200" cap="none" spc="-10" normalizeH="0" baseline="0" noProof="0" dirty="0" smtClean="0">
                <a:ln>
                  <a:noFill/>
                </a:ln>
                <a:solidFill>
                  <a:srgbClr val="5E5C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отношений.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647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D51896-94C2-42EA-A7A6-590939500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1238" y="3103687"/>
            <a:ext cx="9038965" cy="2852737"/>
          </a:xfrm>
        </p:spPr>
        <p:txBody>
          <a:bodyPr>
            <a:noAutofit/>
          </a:bodyPr>
          <a:lstStyle/>
          <a:p>
            <a:pPr marL="224155" marR="246380" indent="359410">
              <a:lnSpc>
                <a:spcPct val="150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 программа дошкольного образования</a:t>
            </a:r>
            <a:r>
              <a:rPr lang="ru-RU" sz="2000" spc="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обучающихся с тяжелыми нарушениями речи (далее – ТНР) муниципального дошкольного образовательного учреждения «Детский сада № 1» далее –ДОУ, Программа) разработана в соответствии с ФГОС дошкольного образования и с учетом Федеральной адаптированной образовательной программы дошкольного образования (далее</a:t>
            </a:r>
            <a:r>
              <a:rPr lang="ru-RU" sz="2000" spc="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ФАОП ДО).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Реализация Программы предусматривает взаимодействие с разными субъектами образовательных отношений, осуществляется с учётом общих принципов дошкольного образования и специфических принципов и подходов</a:t>
            </a:r>
            <a:r>
              <a:rPr lang="ru-RU" sz="2000" spc="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формированию АОП ДО для обучающихся с ТНР.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586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D51896-94C2-42EA-A7A6-590939500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489" y="3926647"/>
            <a:ext cx="9038965" cy="2852737"/>
          </a:xfrm>
        </p:spPr>
        <p:txBody>
          <a:bodyPr>
            <a:noAutofit/>
          </a:bodyPr>
          <a:lstStyle/>
          <a:p>
            <a:pPr marL="224155" marR="246380" indent="449580" algn="l">
              <a:lnSpc>
                <a:spcPct val="150000"/>
              </a:lnSpc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является</a:t>
            </a:r>
            <a:r>
              <a:rPr lang="ru-RU" sz="18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основой для преемственности уровней дошкольного и начального общего образования.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Нормативный</a:t>
            </a:r>
            <a:r>
              <a:rPr lang="ru-RU" sz="18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</a:t>
            </a:r>
            <a:r>
              <a:rPr lang="ru-RU" sz="18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освоения</a:t>
            </a:r>
            <a:r>
              <a:rPr lang="ru-RU" sz="18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18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800" spc="-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ru-RU" sz="18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года.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 –</a:t>
            </a:r>
            <a:r>
              <a:rPr lang="ru-RU" sz="1800" spc="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дошкольное образование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Реализация Программы осуществляется на государственном языке Российской Федерации – русском.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Группы компенсирующей направленности для детей от 5 до 7 (8) лет (в</a:t>
            </a:r>
            <a:r>
              <a:rPr lang="ru-RU" sz="1800" spc="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том числе дети с тяжелым нарушением речи) с 10-часовым режимом </a:t>
            </a:r>
            <a:r>
              <a:rPr lang="ru-RU" sz="1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пребывания: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18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18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возрасте</a:t>
            </a:r>
            <a:r>
              <a:rPr lang="ru-RU" sz="18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1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5-ти</a:t>
            </a:r>
            <a:r>
              <a:rPr lang="ru-RU" sz="1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sz="18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6-ти</a:t>
            </a:r>
            <a:r>
              <a:rPr lang="ru-RU" sz="1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лет;</a:t>
            </a:r>
            <a:r>
              <a:rPr lang="ru-RU" sz="1800" dirty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18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18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возрасте</a:t>
            </a:r>
            <a:r>
              <a:rPr lang="ru-RU" sz="18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18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6-ти</a:t>
            </a:r>
            <a:r>
              <a:rPr lang="ru-RU" sz="1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sz="1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7-ми</a:t>
            </a:r>
            <a:r>
              <a:rPr lang="ru-RU" sz="1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(8-ми)</a:t>
            </a:r>
            <a:r>
              <a:rPr lang="ru-RU" sz="1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r>
              <a:rPr lang="ru-RU" sz="1800" spc="-2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spc="-2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Контингент воспитанников с нарушением речи групп компенсирующей направленности определяется на основе заключения психолого-медико- педагогической комиссии (далее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ПМПк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о необходимости создания условий</a:t>
            </a:r>
            <a:r>
              <a:rPr lang="ru-RU" sz="1800" spc="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получения ребенком дошкольного образования, коррекции нарушений развития и социальной адаптации на основе специальных педагогических </a:t>
            </a:r>
            <a:r>
              <a:rPr lang="ru-RU" sz="1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подходов.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25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D51896-94C2-42EA-A7A6-590939500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9114" y="5655693"/>
            <a:ext cx="9572886" cy="1534815"/>
          </a:xfrm>
        </p:spPr>
        <p:txBody>
          <a:bodyPr>
            <a:noAutofit/>
          </a:bodyPr>
          <a:lstStyle/>
          <a:p>
            <a:pPr marL="583565" algn="l">
              <a:lnSpc>
                <a:spcPct val="150000"/>
              </a:lnSpc>
              <a:spcBef>
                <a:spcPts val="365"/>
              </a:spcBef>
              <a:spcAft>
                <a:spcPts val="0"/>
              </a:spcAft>
            </a:pPr>
            <a:r>
              <a:rPr lang="ru-RU" sz="1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Программы (п. 10.1 стр.4 ФАОП ДО)</a:t>
            </a:r>
            <a: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условий для дошкольного образования, определяемых общими и особыми потребностями обучающегося раннего и дошкольного возраста с ТНР, индивидуальными особенностями его развития и состояния здоровья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1800" b="1" i="1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1800" b="1" i="1" spc="-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(п.</a:t>
            </a:r>
            <a:r>
              <a:rPr lang="ru-RU" sz="1800" b="1" i="1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10.2</a:t>
            </a:r>
            <a:r>
              <a:rPr lang="ru-RU" sz="1800" b="1" i="1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стр.</a:t>
            </a:r>
            <a:r>
              <a:rPr lang="ru-RU" sz="1800" b="1" i="1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800" b="1" i="1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ФАОП</a:t>
            </a:r>
            <a:r>
              <a:rPr lang="ru-RU" sz="1800" b="1" i="1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ДО):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реализация</a:t>
            </a:r>
            <a:r>
              <a:rPr lang="ru-RU" sz="18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содержания</a:t>
            </a:r>
            <a:r>
              <a:rPr lang="ru-RU" sz="18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АОП</a:t>
            </a:r>
            <a:r>
              <a:rPr lang="ru-RU" sz="18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sz="18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18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ru-RU" sz="18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ТНР;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коррекция</a:t>
            </a:r>
            <a:r>
              <a:rPr lang="ru-RU" sz="1800" spc="-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недостатков</a:t>
            </a:r>
            <a:r>
              <a:rPr lang="ru-RU" sz="1800" spc="-4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психофизического</a:t>
            </a:r>
            <a:r>
              <a:rPr lang="ru-RU" sz="18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lang="ru-RU" sz="1800" spc="-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ru-RU" sz="1800" spc="-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spc="-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ТНР;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охрана и укрепление физического и психического здоровья обучающихся с ТНР, в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их эмоционального благополучия;</a:t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равных возможностей для полноценного развития ребенка с ТНР в период дошкольного образования независимо от места проживания, пола, нации, языка, социального статуса;</a:t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ТНР как субъекта отношений с педагогическим работником, родителями (законными представителями), другими детьми;</a:t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266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D51896-94C2-42EA-A7A6-590939500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0" y="4666478"/>
            <a:ext cx="9365672" cy="1534815"/>
          </a:xfrm>
        </p:spPr>
        <p:txBody>
          <a:bodyPr>
            <a:noAutofit/>
          </a:bodyPr>
          <a:lstStyle/>
          <a:p>
            <a:pPr marR="249555" lvl="0" algn="l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tabLst>
                <a:tab pos="687705" algn="l"/>
              </a:tabLst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объединение обучения и воспитания в целостный образовательный процесс на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основе духовно-нравственных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социокультурных ценностей, принятых в обществе правил и норм поведения в интересах человека, семьи, </a:t>
            </a:r>
            <a:r>
              <a:rPr lang="ru-RU" sz="1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общества;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 личности обучающихся с ТНР,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социокультурной среды, соответствующей психофизическим и индивидуальным особенностям развития обучающихся с </a:t>
            </a:r>
            <a:r>
              <a:rPr lang="ru-RU" sz="18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ТНР;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психолого-педагогической поддержки родителей (законных представителей) и повышение их компетентности в вопросах развития, образования, реабилитации (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охраны и укрепления здоровья обучающихся с ТНР;</a:t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преемственности целей, задач и содержания дошкольного и начального общего образования.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648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D51896-94C2-42EA-A7A6-590939500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6821" y="3294878"/>
            <a:ext cx="9365672" cy="1534815"/>
          </a:xfrm>
        </p:spPr>
        <p:txBody>
          <a:bodyPr>
            <a:noAutofit/>
          </a:bodyPr>
          <a:lstStyle/>
          <a:p>
            <a:pPr marL="224155" marR="248285" indent="359410" algn="l">
              <a:lnSpc>
                <a:spcPct val="150000"/>
              </a:lnSpc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 в соответствии с требованиями Федерального государственного стандарта включает три основных раздела – целевой, содержательный и организационный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Целевой раздел Программы включает пояснительную записку и планируемые результаты освоения Программы в виде целевых ориентиров, определяет ее цели и задачи, принципы и подходы к формированию</a:t>
            </a:r>
            <a:r>
              <a:rPr lang="ru-RU" sz="1800" spc="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1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(п.10 стр.4 ФАОП ДО)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767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D51896-94C2-42EA-A7A6-590939500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3447" y="4176026"/>
            <a:ext cx="9365672" cy="1534815"/>
          </a:xfrm>
        </p:spPr>
        <p:txBody>
          <a:bodyPr>
            <a:noAutofit/>
          </a:bodyPr>
          <a:lstStyle/>
          <a:p>
            <a:pPr marL="583565" algn="l">
              <a:lnSpc>
                <a:spcPct val="150000"/>
              </a:lnSpc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Содержательный</a:t>
            </a:r>
            <a:r>
              <a:rPr lang="ru-RU" sz="18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  <a:r>
              <a:rPr lang="ru-RU" sz="18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18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  <a:r>
              <a:rPr lang="ru-RU" sz="1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(п.</a:t>
            </a:r>
            <a:r>
              <a:rPr lang="ru-RU" sz="1800" b="1" i="1" spc="-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11.1</a:t>
            </a:r>
            <a:r>
              <a:rPr lang="ru-RU" sz="1800" b="1" i="1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стр.</a:t>
            </a:r>
            <a:r>
              <a:rPr lang="ru-RU" sz="1800" b="1" i="1" spc="-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81</a:t>
            </a:r>
            <a:r>
              <a:rPr lang="ru-RU" sz="1800" b="1" i="1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ФАОП</a:t>
            </a:r>
            <a:r>
              <a:rPr lang="ru-RU" sz="1800" b="1" i="1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ДО)</a:t>
            </a:r>
            <a:r>
              <a:rPr lang="ru-RU" sz="18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Описание образовательной деятельности в соответствии с</a:t>
            </a:r>
            <a:r>
              <a:rPr lang="ru-RU" sz="1800" spc="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направлениями</a:t>
            </a:r>
            <a:r>
              <a:rPr lang="ru-RU" sz="1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lang="ru-RU" sz="1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sz="18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пяти</a:t>
            </a:r>
            <a:r>
              <a:rPr lang="ru-RU" sz="18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образовательным</a:t>
            </a:r>
            <a:r>
              <a:rPr lang="ru-RU" sz="1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областям:</a:t>
            </a:r>
            <a:r>
              <a:rPr lang="ru-RU" sz="18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социально- коммуникативное, познавательное, речевое, художественно-эстетическое развитие; физическое развитие.</a:t>
            </a: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Формы,</a:t>
            </a:r>
            <a:r>
              <a:rPr lang="ru-RU" sz="1800" spc="-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способы,</a:t>
            </a:r>
            <a:r>
              <a:rPr lang="ru-RU" sz="1800" spc="-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методы</a:t>
            </a:r>
            <a:r>
              <a:rPr lang="ru-RU" sz="1800" spc="-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  <a:r>
              <a:rPr lang="ru-RU" sz="18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реализации</a:t>
            </a:r>
            <a:r>
              <a:rPr lang="ru-RU" sz="18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программы.</a:t>
            </a: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Аспекты организации предметно-пространственной развивающей образовательной среды.</a:t>
            </a: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</a:t>
            </a:r>
            <a:r>
              <a:rPr lang="ru-RU" sz="18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  <a:r>
              <a:rPr lang="ru-RU" sz="18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1800" spc="-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lang="ru-RU" sz="1800" spc="-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взрослыми</a:t>
            </a:r>
            <a:r>
              <a:rPr lang="ru-RU" sz="1800" spc="-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spc="-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</a:t>
            </a:r>
            <a:r>
              <a:rPr lang="ru-RU" sz="18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взаимодействия с другими детьми.</a:t>
            </a: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Систему отношений ребенка к миру, к другим людям, к себе самому. 6.Содержание</a:t>
            </a:r>
            <a:r>
              <a:rPr lang="ru-RU" sz="1800" spc="2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образовательной</a:t>
            </a:r>
            <a:r>
              <a:rPr lang="ru-RU" sz="1800" spc="39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1800" spc="2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1800" spc="2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профессиональной</a:t>
            </a: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коррекции нарушений развития детей (коррекционную программу), обеспечивающую адаптацию и интеграцию детей с тяжелыми нарушениями речи в общество.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976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D51896-94C2-42EA-A7A6-590939500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3447" y="4176026"/>
            <a:ext cx="9365672" cy="1534815"/>
          </a:xfrm>
        </p:spPr>
        <p:txBody>
          <a:bodyPr>
            <a:noAutofit/>
          </a:bodyPr>
          <a:lstStyle/>
          <a:p>
            <a:pPr marL="224155" marR="246380" indent="359410" algn="l">
              <a:lnSpc>
                <a:spcPct val="150000"/>
              </a:lnSpc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Организационном разделе Программы </a:t>
            </a:r>
            <a:r>
              <a:rPr lang="ru-RU" sz="1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(п. 50 стр. 719 ФАОП ДО)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представлены условия, в том числе материально-техническое обеспечение, обеспеченность методическими материалами и средствами обучения и воспитания, распорядок и режим дня, особенности организации развивающей предметно-пространственной развивающей среды, а также психолого- педагогические, кадровые и финансовые условия реализации Программы.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включает обязательную часть и часть, формируемую участниками образовательных отношений. Объем обязательной части Программы составляет не менее</a:t>
            </a:r>
            <a:r>
              <a:rPr lang="ru-RU" sz="18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60%</a:t>
            </a:r>
            <a:r>
              <a:rPr lang="ru-RU" sz="1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18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ее общего объема; части, формируемой участниками образовательных отношений - не более 40%.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722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D51896-94C2-42EA-A7A6-590939500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6328" y="5131989"/>
            <a:ext cx="9365672" cy="1534815"/>
          </a:xfrm>
        </p:spPr>
        <p:txBody>
          <a:bodyPr>
            <a:noAutofit/>
          </a:bodyPr>
          <a:lstStyle/>
          <a:p>
            <a:pPr marL="224155" marR="248920" indent="359410" algn="l">
              <a:lnSpc>
                <a:spcPct val="150000"/>
              </a:lnSpc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Выбор парциальных образовательных программ и форм организации работы с детьми осуществлен по причине наибольшего соответствия потребностям и интересам детей, а также возможностям педагогического </a:t>
            </a:r>
            <a:r>
              <a:rPr lang="ru-RU" sz="1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коллектива.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Часть Программы, формируемая участниками образовательных отношений, разработана на основе парциальных программ: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Парциальная</a:t>
            </a:r>
            <a:r>
              <a:rPr lang="ru-RU" sz="18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sz="18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духовно-нравственного</a:t>
            </a:r>
            <a:r>
              <a:rPr lang="ru-RU" sz="1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r>
              <a:rPr lang="ru-RU" sz="18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18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5–7</a:t>
            </a:r>
            <a:r>
              <a:rPr lang="ru-RU" sz="1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r>
              <a:rPr lang="ru-RU" sz="18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 чистым</a:t>
            </a:r>
            <a:r>
              <a:rPr lang="ru-RU" sz="18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сердцем»</a:t>
            </a:r>
            <a:r>
              <a:rPr lang="ru-RU" sz="18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8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Р.Ю.</a:t>
            </a:r>
            <a:r>
              <a:rPr lang="ru-RU" sz="18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Белоусова,</a:t>
            </a:r>
            <a:r>
              <a:rPr lang="ru-RU" sz="18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А.Н.</a:t>
            </a:r>
            <a:r>
              <a:rPr lang="ru-RU" sz="18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Егорова,</a:t>
            </a:r>
            <a:r>
              <a:rPr lang="ru-RU" sz="1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Ю.С.</a:t>
            </a:r>
            <a:r>
              <a:rPr lang="ru-RU" sz="18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Калинкина.</a:t>
            </a:r>
            <a:r>
              <a:rPr lang="ru-RU" sz="1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sz="1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М.:</a:t>
            </a:r>
            <a:r>
              <a:rPr lang="ru-RU" sz="1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ООО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«Русское слово — учебник», 2019. — 112 с. — (ФГОС ДО. ПМК «Мозаичный </a:t>
            </a:r>
            <a:r>
              <a:rPr lang="ru-RU" sz="1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ПАРК»).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Парциальная программа «Обучение грамоте детей дошкольного возраста»/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Н.В.Нищева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spc="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СПб.:ООО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«Издательство «Детство-Пресс» 2021год;</a:t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И.Каплунова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И.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Новоскольцева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«Ладушки» Парциальная программа художественно-эстетического</a:t>
            </a:r>
            <a:r>
              <a:rPr lang="ru-RU" sz="1800" spc="26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lang="ru-RU" sz="1800" spc="27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1800" spc="27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2–7</a:t>
            </a:r>
            <a:r>
              <a:rPr lang="ru-RU" sz="1800" spc="27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r>
              <a:rPr lang="ru-RU" sz="1800" spc="27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spc="27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изобразительной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1800" spc="18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(формирование</a:t>
            </a:r>
            <a:r>
              <a:rPr lang="ru-RU" sz="1800" spc="18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эстетического</a:t>
            </a:r>
            <a:r>
              <a:rPr lang="ru-RU" sz="1800" spc="18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отношения</a:t>
            </a:r>
            <a:r>
              <a:rPr lang="ru-RU" sz="1800" spc="18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spc="17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миру</a:t>
            </a:r>
            <a:r>
              <a:rPr lang="ru-RU" sz="1800" spc="16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Лыкова</a:t>
            </a:r>
            <a:r>
              <a:rPr lang="ru-RU" sz="1800" spc="18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И.А.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«Цветные</a:t>
            </a:r>
            <a:r>
              <a:rPr lang="ru-RU" sz="18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ладошки».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528441"/>
      </p:ext>
    </p:extLst>
  </p:cSld>
  <p:clrMapOvr>
    <a:masterClrMapping/>
  </p:clrMapOvr>
</p:sld>
</file>

<file path=ppt/theme/theme1.xml><?xml version="1.0" encoding="utf-8"?>
<a:theme xmlns:a="http://schemas.openxmlformats.org/drawingml/2006/main" name="+ Дело 2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3" id="{A7EB3DA0-AEF8-40EB-8772-C0D1E9788871}" vid="{B9593632-03A0-476B-9882-BBE9A07374B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+ Дело 2</Template>
  <TotalTime>74</TotalTime>
  <Words>175</Words>
  <Application>Microsoft Office PowerPoint</Application>
  <PresentationFormat>Широкоэкранный</PresentationFormat>
  <Paragraphs>16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Symbol</vt:lpstr>
      <vt:lpstr>Times New Roman</vt:lpstr>
      <vt:lpstr>+ Дело 2</vt:lpstr>
      <vt:lpstr>муниципальное дошкольное образовательное учреждение «Детский сад №1»</vt:lpstr>
      <vt:lpstr>Адаптированная образовательная программа дошкольного образования для обучающихся с тяжелыми нарушениями речи (далее – ТНР) муниципального дошкольного образовательного учреждения «Детский сада № 1» далее –ДОУ, Программа) разработана в соответствии с ФГОС дошкольного образования и с учетом Федеральной адаптированной образовательной программы дошкольного образования (далее – ФАОП ДО). Реализация Программы предусматривает взаимодействие с разными субъектами образовательных отношений, осуществляется с учётом общих принципов дошкольного образования и специфических принципов и подходов к формированию АОП ДО для обучающихся с ТНР. </vt:lpstr>
      <vt:lpstr>Программа является основой для преемственности уровней дошкольного и начального общего образования. Нормативный срок освоения Программы – 2 (3) года.  Уровень образования – дошкольное образование Реализация Программы осуществляется на государственном языке Российской Федерации – русском. Группы компенсирующей направленности для детей от 5 до 7 (8) лет (в том числе дети с тяжелым нарушением речи) с 10-часовым режимом пребывания: для детей в возрасте от 5-ти до 6-ти лет; для детей в возрасте от 6-ти до 7-ми (8-ми) лет. Контингент воспитанников с нарушением речи групп компенсирующей направленности определяется на основе заключения психолого-медико- педагогической комиссии (далее ПМПк) о необходимости создания условий для получения ребенком дошкольного образования, коррекции нарушений развития и социальной адаптации на основе специальных педагогических подходов. </vt:lpstr>
      <vt:lpstr>Цель Программы (п. 10.1 стр.4 ФАОП ДО): обеспечение условий для дошкольного образования, определяемых общими и особыми потребностями обучающегося раннего и дошкольного возраста с ТНР, индивидуальными особенностями его развития и состояния здоровья. Задачи Программы (п. 10.2 стр. 5 ФАОП ДО): реализация содержания АОП ДО для обучающихся с ТНР; коррекция недостатков психофизического развития обучающихся с ТНР; охрана и укрепление физического и психического здоровья обучающихся с ТНР, в т.ч. их эмоционального благополучия; обеспечение равных возможностей для полноценного развития ребенка с ТНР в период дошкольного образования независимо от места проживания, пола, нации, языка, социального статуса; 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ТНР как субъекта отношений с педагогическим работником, родителями (законными представителями), другими детьми; </vt:lpstr>
      <vt:lpstr>объединение 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 формирование общей культуры личности обучающихся с ТНР,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 формирование социокультурной среды, соответствующей психофизическим и индивидуальным особенностям развития обучающихся с ТНР; обеспечение психолого-педагогической поддержки родителей (законных представителей) и повышение их компетентности в вопросах развития, образования, реабилитации (абилитации), охраны и укрепления здоровья обучающихся с ТНР; обеспечение преемственности целей, задач и содержания дошкольного и начального общего образования.</vt:lpstr>
      <vt:lpstr>Содержание Программы в соответствии с требованиями Федерального государственного стандарта включает три основных раздела – целевой, содержательный и организационный.   Целевой раздел Программы включает пояснительную записку и планируемые результаты освоения Программы в виде целевых ориентиров, определяет ее цели и задачи, принципы и подходы к формированию Программы (п.10 стр.4 ФАОП ДО). </vt:lpstr>
      <vt:lpstr>  Содержательный раздел Программы включает (п. 11.1 стр. 81 ФАОП ДО): Описание образовательной деятельности в соответствии с направлениями развития ребенка в пяти образовательным областям: социально- коммуникативное, познавательное, речевое, художественно-эстетическое развитие; физическое развитие. Формы, способы, методы и средства реализации программы. Аспекты организации предметно-пространственной развивающей образовательной среды. Характер взаимодействия детей со взрослыми и характер взаимодействия с другими детьми. Систему отношений ребенка к миру, к другим людям, к себе самому. 6.Содержание  образовательной  деятельности  по  профессиональной коррекции нарушений развития детей (коррекционную программу), обеспечивающую адаптацию и интеграцию детей с тяжелыми нарушениями речи в общество.</vt:lpstr>
      <vt:lpstr>  В Организационном разделе Программы (п. 50 стр. 719 ФАОП ДО) представлены условия, в том числе материально-техническое обеспечение, обеспеченность методическими материалами и средствами обучения и воспитания, распорядок и режим дня, особенности организации развивающей предметно-пространственной развивающей среды, а также психолого- педагогические, кадровые и финансовые условия реализации Программы. Программа включает обязательную часть и часть, формируемую участниками образовательных отношений. Объем обязательной части Программы составляет не менее 60% от ее общего объема; части, формируемой участниками образовательных отношений - не более 40%. </vt:lpstr>
      <vt:lpstr>  Выбор парциальных образовательных программ и форм организации работы с детьми осуществлен по причине наибольшего соответствия потребностям и интересам детей, а также возможностям педагогического коллектива. Часть Программы, формируемая участниками образовательных отношений, разработана на основе парциальных программ: Парциальная программа духовно-нравственного воспитания детей 5–7 лет «С чистым сердцем» / Р.Ю. Белоусова, А.Н. Егорова, Ю.С. Калинкина. — М.: ООО «Русское слово — учебник», 2019. — 112 с. — (ФГОС ДО. ПМК «Мозаичный ПАРК»). Парциальная программа «Обучение грамоте детей дошкольного возраста»/ Н.В.Нищева- СПб.:ООО «Издательство «Детство-Пресс» 2021год; И.Каплунова, И. Новоскольцева «Ладушки» Парциальная программа художественно-эстетического развития детей 2–7 лет в  изобразительной деятельности (формирование эстетического отношения к миру Лыкова И.А. «Цветные ладошки». </vt:lpstr>
      <vt:lpstr>  Особенности взаимодействия педагогического коллектива с родителями (законными представителями) обучающихся с ТНР (п. 39 стр. 461 ФАОП ДО): -Формирование базового доверия к миру, к людям, к себе - ключевая задача периода развития ребенка в период дошкольного возраста. -С возрастом число близких людей увеличивается. В этих отношениях ребенок находит безопасность и признание, они вдохновляют его исследовать мир и быть открытым для нового. Значение установления и поддержки позитивных надежных отношений в контексте реализации Программы сохраняет свое значение на всех возрастных ступенях. -Процесс становления полноценной личности ребенка происходит под влиянием различных факторов, первым и важнейшим из которых является семья. Именно родители (законные представители), семья в целом, вырабатывают у обучающихся комплекс базовых социальных ценностей, ориентации, потребностей, интересов и привычек. </vt:lpstr>
      <vt:lpstr>  -Взаимодействие педагогических работников ДОУ с родителям (законным представителям) направлено на повышение педагогической культуры родителей (законных представителей). Задача педагогических работников - активизировать роль родителей (законных представителей) в воспитании и обучении ребенка, выработать единое и адекватное понимание проблем ребенка. -Укрепление и развитие взаимодействия ДОУ и семьи обеспечивают благоприятные условия жизни и воспитания ребёнка, формирование основ полноценной, гармоничной личности. Главной ценностью педагогической культуры является ребенок – его развитие, образование, воспитание, социальная защита и поддержка его достоинства и прав человека. -Основной целью работы с родителями (законными представителями) является обеспечение взаимодействия с семьей, вовлечение родителей (законных представителей) в образовательный процесс для формирования у них компетентной педагогической позиции по отношению к собственному ребенку.</vt:lpstr>
      <vt:lpstr> Реализация цели обеспечивается решением следующих задач: -выработка у педагогических работников уважительного отношения к традициям семейного воспитания обучающихся и признания приоритетности родительского права в вопросах воспитания ребенка; -вовлечение родителей (законных представителей) в воспитательно- образовательный процесс; -внедрение эффективных технологий сотрудничества с родителям (законным представителям), активизация их участия в жизни детского сада. -создание активной информационно-развивающей среды, обеспечивающей единые подходы к развитию личности в семье и детском коллективе; -повышение родительской компетентности в вопросах воспитания и обучения обучающихся.</vt:lpstr>
      <vt:lpstr> Работа, обеспечивающая взаимодействие семьи и дошкольной организации, включает следующие направления: -аналитическое - изучение семьи, выяснение образовательных потребностей ребёнка  с ТНР и предпочтений родителей (законных представителей) для согласования воспитательных воздействий на ребенка; -коммуникативно-деятельностное - направлено на повышение педагогической культуры родителей (законных представителей); вовлечение родителей (законных представителей)  в воспитательно-образовательный процесс;  -создание активной развивающей среды, обеспечивающей единые подходы к развитию личности в семье и детском коллективе. -информационное - пропаганда и популяризация опыта деятельности ДОУ; - создание открытого информационного пространства (сайт ДОУ, форум, группы в социальных сетях). </vt:lpstr>
      <vt:lpstr> Планируемый результат работы с родителями (законными представителями) детей с ТНР: -организация преемственности в работе ДОУ и семьи по вопросам оздоровления  досуга, обучения и воспитания; -повышение уровня родительской компетентности; -гармонизация семейных детско-родительских отношений.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Деловой </dc:title>
  <dc:creator>Эрика</dc:creator>
  <cp:lastModifiedBy>User</cp:lastModifiedBy>
  <cp:revision>7</cp:revision>
  <dcterms:created xsi:type="dcterms:W3CDTF">2021-09-04T16:12:38Z</dcterms:created>
  <dcterms:modified xsi:type="dcterms:W3CDTF">2024-03-04T06:08:16Z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145654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S9.1.0</vt:lpwstr>
  </property>
</Properties>
</file>