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7" r:id="rId10"/>
    <p:sldId id="268" r:id="rId11"/>
    <p:sldId id="266" r:id="rId12"/>
    <p:sldId id="280" r:id="rId13"/>
    <p:sldId id="282" r:id="rId14"/>
    <p:sldId id="281" r:id="rId15"/>
    <p:sldId id="265" r:id="rId16"/>
    <p:sldId id="270" r:id="rId17"/>
    <p:sldId id="271" r:id="rId18"/>
    <p:sldId id="272" r:id="rId19"/>
    <p:sldId id="274" r:id="rId20"/>
    <p:sldId id="273" r:id="rId21"/>
    <p:sldId id="275" r:id="rId22"/>
    <p:sldId id="278" r:id="rId23"/>
    <p:sldId id="279" r:id="rId24"/>
    <p:sldId id="276" r:id="rId25"/>
    <p:sldId id="263" r:id="rId26"/>
    <p:sldId id="264" r:id="rId27"/>
    <p:sldId id="27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33CC"/>
    <a:srgbClr val="008000"/>
    <a:srgbClr val="660066"/>
    <a:srgbClr val="9900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2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4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1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85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1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7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2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35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DF54-3860-4CF5-B89B-C3151A7D1362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EF66-2516-4969-BD31-0E33AA80A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sportishka.com/uploads/posts/2022-11/1667478724_42-sportishka-com-p-sportivnie-ramki-dlya-oformleniya-teksta-i-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70514" y="957943"/>
            <a:ext cx="654884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№1»</a:t>
            </a:r>
          </a:p>
          <a:p>
            <a:pPr algn="ctr"/>
            <a:endPara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«Выше, быстрее, смелее»</a:t>
            </a:r>
          </a:p>
          <a:p>
            <a:pPr algn="ctr"/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№1</a:t>
            </a:r>
          </a:p>
          <a:p>
            <a:pPr algn="ctr"/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и провела:</a:t>
            </a:r>
          </a:p>
          <a:p>
            <a:pPr algn="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Панова Н. А.</a:t>
            </a:r>
          </a:p>
          <a:p>
            <a:pPr algn="ctr"/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5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05989" y="566057"/>
            <a:ext cx="105896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 с детьми: «Спортивные игры </a:t>
            </a:r>
            <a:r>
              <a:rPr lang="ru-RU" sz="2400" b="1" i="1" dirty="0" smtClean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школьников на </a:t>
            </a:r>
            <a:r>
              <a:rPr lang="ru-RU" sz="2400" b="1" i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стадионе</a:t>
            </a:r>
            <a:r>
              <a:rPr lang="ru-RU" sz="2400" b="1" i="1" dirty="0" smtClean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99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62.userapi.com/impg/7K8UehzTph0Xn-_KP5vcfgDEWY4-zfvROwGmiQ/YxKEJjmXwUs.jpg?size=2560x1920&amp;quality=95&amp;sign=5815c6d30383ae5beec9af58acb49d30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3678" y="1257188"/>
            <a:ext cx="6644641" cy="4336868"/>
          </a:xfrm>
          <a:prstGeom prst="rect">
            <a:avLst/>
          </a:prstGeom>
          <a:noFill/>
          <a:ln w="57150">
            <a:solidFill>
              <a:srgbClr val="008000"/>
            </a:solidFill>
            <a:prstDash val="lgDashDotDot"/>
          </a:ln>
        </p:spPr>
      </p:pic>
    </p:spTree>
    <p:extLst>
      <p:ext uri="{BB962C8B-B14F-4D97-AF65-F5344CB8AC3E}">
        <p14:creationId xmlns:p14="http://schemas.microsoft.com/office/powerpoint/2010/main" val="166762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26079" y="531223"/>
            <a:ext cx="6339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9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«Угадай вид спорта»</a:t>
            </a:r>
            <a:endParaRPr lang="ru-RU" sz="2400" b="1" dirty="0">
              <a:solidFill>
                <a:srgbClr val="990099"/>
              </a:solidFill>
            </a:endParaRPr>
          </a:p>
        </p:txBody>
      </p:sp>
      <p:pic>
        <p:nvPicPr>
          <p:cNvPr id="6" name="Рисунок 5" descr="https://sun9-13.userapi.com/impg/ts-KGG8o23lQyqXBDKR214XwXBtttGSdDVJiAA/x7dIg9GqlyQ.jpg?size=2560x1920&amp;quality=95&amp;sign=12f8dd711ce87d6c6389796880a172c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720" y="1323703"/>
            <a:ext cx="5120640" cy="3383211"/>
          </a:xfrm>
          <a:prstGeom prst="rect">
            <a:avLst/>
          </a:prstGeom>
          <a:noFill/>
          <a:ln w="57150">
            <a:solidFill>
              <a:srgbClr val="008000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27.userapi.com/impg/O-4BWVEdffLIOO9S3fcf3_KB11jYPAxDCpQV7Q/MzOFW1JZrR0.jpg?size=2560x1920&amp;quality=95&amp;sign=7d7bc3c8153707b4dc8cb1ca6aa3f7c3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908" y="1323703"/>
            <a:ext cx="5492252" cy="3413014"/>
          </a:xfrm>
          <a:prstGeom prst="rect">
            <a:avLst/>
          </a:prstGeom>
          <a:noFill/>
          <a:ln w="57150">
            <a:solidFill>
              <a:srgbClr val="008000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340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376039" y="612559"/>
            <a:ext cx="927588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Настольно - дидактические </a:t>
            </a: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игры: «Собери </a:t>
            </a: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картинку</a:t>
            </a: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«Лото»</a:t>
            </a:r>
            <a:endParaRPr lang="ru-RU" sz="2400" b="1" i="1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12.userapi.com/impg/xAOlxR9rR9BoMyHN59_ZcVxwonoSTzixm3Ly8w/-Fta7skXKxE.jpg?size=2560x1920&amp;quality=95&amp;sign=57a8cd0c3e0285a1226e8c6487c7b6ea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959" y="1938122"/>
            <a:ext cx="5274527" cy="4071598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5.userapi.com/impg/zDoKbbQN7VhyC6h_TXg09sdaJ5fqa8U1Z4abgg/1ez4loTRLJ8.jpg?size=1620x2160&amp;quality=95&amp;sign=af6882e8d022c721650c4646e0b30ff1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5989" y="2055813"/>
            <a:ext cx="5064343" cy="4036295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810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91953" y="541538"/>
            <a:ext cx="1067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Настольно- дидактические игры: «Найди ошибку», «Четвертый лишний»</a:t>
            </a:r>
            <a:endParaRPr lang="ru-RU" sz="2400" b="1" i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12.userapi.com/impg/kIcBo3j7arKiMYvhFYqK92hReAY-M_zC-z2_0w/bmmUO5k_0r4.jpg?size=2560x1920&amp;quality=95&amp;sign=da5ca454b2aa6813c65de3f07d9494ae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6848" y="1003203"/>
            <a:ext cx="4996065" cy="3795220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7.userapi.com/impg/JmH83Op0I4tjR723IaZsK2MwxW0Ln6oM6QUM-w/T7-g8stRDVs.jpg?size=1620x2160&amp;quality=95&amp;sign=7cb03795f1cc884be057aae980881253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705" y="1544741"/>
            <a:ext cx="4977130" cy="4509135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01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61391" y="461555"/>
            <a:ext cx="629166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Настольно - </a:t>
            </a: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игра: </a:t>
            </a: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«Пазлы</a:t>
            </a: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16.userapi.com/impg/ucOK51wK7O2JJn1bROf3NFPu8EiR9kk5bjwJhQ/n5Qe7HHcq2g.jpg?size=2560x1920&amp;quality=95&amp;sign=9cc9555b5ba583355fdc8a4586aced30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922648"/>
            <a:ext cx="5945437" cy="4109561"/>
          </a:xfrm>
          <a:prstGeom prst="rect">
            <a:avLst/>
          </a:prstGeom>
          <a:noFill/>
          <a:ln w="57150">
            <a:solidFill>
              <a:srgbClr val="CC0099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48.userapi.com/impg/u1OBQRfLNEJB-GngMtevBEemgt_e0zN3aV62QQ/_zwuPZvfb2I.jpg?size=1620x2160&amp;quality=95&amp;sign=b8eb8d416b35992b3d47c931433d828f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1833" y="949061"/>
            <a:ext cx="4267962" cy="5216313"/>
          </a:xfrm>
          <a:prstGeom prst="rect">
            <a:avLst/>
          </a:prstGeom>
          <a:noFill/>
          <a:ln w="57150">
            <a:solidFill>
              <a:srgbClr val="CC0099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047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8891451" y="566058"/>
            <a:ext cx="3236594" cy="49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Подвижные   игры</a:t>
            </a:r>
            <a:endParaRPr lang="ru-RU" sz="2600" b="1" i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48.userapi.com/impg/h6BwqBZBI41OLE2isf2R_6u9ZUafSHGHC8rcRQ/pQTahjubbv4.jpg?size=2560x1920&amp;quality=95&amp;sign=9de5e62d74b20d5951c086ba15aabeb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278" y="250122"/>
            <a:ext cx="3860892" cy="3006628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9.userapi.com/impg/AZNqq0pKxySXKekmYT-qukjko1bvGiy0hsY8aQ/yEXiUkdvN74.jpg?size=2560x1920&amp;quality=95&amp;sign=06eeee54c0900965e47afad68632470b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278" y="3753115"/>
            <a:ext cx="3813538" cy="2812396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36.userapi.com/impg/a5MJaZkMlBTGqzII8Ho6Nn8xxyD-BpgsdjCp9w/SPnZB1tuc_w.jpg?size=2560x1920&amp;quality=95&amp;sign=4f4ed7867f9e7538f9460837100a1745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8699" y="250122"/>
            <a:ext cx="4005943" cy="3015337"/>
          </a:xfrm>
          <a:prstGeom prst="rect">
            <a:avLst/>
          </a:prstGeom>
          <a:noFill/>
          <a:ln w="57150">
            <a:solidFill>
              <a:srgbClr val="CC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73.userapi.com/impg/0i11vWwJNyOVF8KbY9WiwoQwr-W3LQb0QjeN2g/4NyLAEeAiaw.jpg?size=2560x1920&amp;quality=95&amp;sign=71f139441334ece934d923f06d647c55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9767" y="3730875"/>
            <a:ext cx="4164875" cy="2772226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28.userapi.com/impg/rkOk4XUHuMFKaJ3tx0tiGoNNkshDDUBJPFLVbg/QferxXNLKas.jpg?size=2560x1920&amp;quality=95&amp;sign=68189ac1715f01e3b4d78fe9b9cb4dff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4593" y="2532318"/>
            <a:ext cx="3653790" cy="2626995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138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95749" y="618309"/>
            <a:ext cx="5834742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– соревнования между командами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50.userapi.com/impg/ERsfEDUvTUCYO1wDFhokfibuuysZ5HeyuPwjYQ/8brFeVRaKxo.jpg?size=2560x1920&amp;quality=95&amp;sign=f57f6b634a6420878b4463138e47d24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373" y="1429158"/>
            <a:ext cx="4804456" cy="3380242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58.userapi.com/impg/qgOBxlJCSmUF8_9SzXdo3H3uMbcUUJYBhowU5A/XD1owe25lMw.jpg?size=2560x1920&amp;quality=95&amp;sign=5b94abcc57e4fe43e4a37ed789de079d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432" y="1429158"/>
            <a:ext cx="4593612" cy="3380242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973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8709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2.userapi.com/impg/AfvA4UiAmPM9yLlGM4BXvL3-7vTMGZ8XSnZXRg/Q8N2I8hM4nw.jpg?size=2560x1920&amp;quality=95&amp;sign=fad9004e2543c6d863bc70a369a38373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41" y="3441149"/>
            <a:ext cx="4228589" cy="3206318"/>
          </a:xfrm>
          <a:prstGeom prst="rect">
            <a:avLst/>
          </a:prstGeom>
          <a:noFill/>
          <a:ln w="57150">
            <a:solidFill>
              <a:srgbClr val="CC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73.userapi.com/impg/T5pzGJpzbb7CaN0SqvXJ1lVh3t4GEK-GoVOjtA/CjOCIRE4ky8.jpg?size=2560x1920&amp;quality=95&amp;sign=b54200c2b71fb28893c1bc23af858aa1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3112" y="70632"/>
            <a:ext cx="3984919" cy="3282541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44.userapi.com/impg/qkY4W4XehBb61G_ZPTOSKCimOsqmmJ_IZgynXg/JMCZFIhDHrM.jpg?size=2560x1920&amp;quality=95&amp;sign=2419638935a70ba25a58a94565a1878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8639" y="3512275"/>
            <a:ext cx="4209392" cy="3256088"/>
          </a:xfrm>
          <a:prstGeom prst="rect">
            <a:avLst/>
          </a:prstGeom>
          <a:noFill/>
          <a:ln w="57150">
            <a:solidFill>
              <a:srgbClr val="CC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27.userapi.com/impg/vj_FC5W0Gt0e2WgRZ3dGdt8059s6IchAbF4mSg/-1cAYdinTa8.jpg?size=2560x1920&amp;quality=95&amp;sign=53eb6452aafe50fdfa3081ba98c4623a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30" y="149972"/>
            <a:ext cx="3655423" cy="2881574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19153" y="435429"/>
            <a:ext cx="3457304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– соревнования </a:t>
            </a:r>
            <a:endParaRPr lang="ru-RU" sz="2400" b="1" i="1" dirty="0" smtClean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</a:t>
            </a: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командами</a:t>
            </a:r>
          </a:p>
        </p:txBody>
      </p:sp>
      <p:pic>
        <p:nvPicPr>
          <p:cNvPr id="11" name="Рисунок 10" descr="https://sun9-16.userapi.com/impg/isy3mgrULxFKSO0WSStxtiQS1TbsXhjYYd9RUQ/oTq-Dp7JvUw.jpg?size=2560x1920&amp;quality=95&amp;sign=2718eb168280b1db1b8fd9cfa1f313e2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214" y="1552008"/>
            <a:ext cx="4057425" cy="2959077"/>
          </a:xfrm>
          <a:prstGeom prst="rect">
            <a:avLst/>
          </a:prstGeom>
          <a:noFill/>
          <a:ln w="57150">
            <a:solidFill>
              <a:srgbClr val="0033CC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66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22.userapi.com/impg/ep3TsnN9m0DT0pziGiVhvZDi2DDoFk0kQ0RyfA/4G5D1iBLfYQ.jpg?size=2560x2243&amp;quality=95&amp;sign=edb19d4409c2296bde3fa18cee880bb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282" y="96952"/>
            <a:ext cx="4307478" cy="3569182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21.userapi.com/impg/Gk3xsii_UYrJnRmTjSE6ByPxIQjM3oofQ4O8eA/TXZPMFUU-oQ.jpg?size=2560x1920&amp;quality=95&amp;sign=5b4e8c3ab1b2e663b6be5a259f63d767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4176" y="1036146"/>
            <a:ext cx="4467542" cy="2629987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174378" y="548640"/>
            <a:ext cx="476358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игры с мячом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5.userapi.com/impg/jKzJNNqDl5D1U5f9eqifXsaT8tqFNJTNDZIJng/Wzt4PhJSgIU.jpg?size=2560x1920&amp;quality=95&amp;sign=85ad643d5c029cb6833ac433b43bd8d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170" y="3910702"/>
            <a:ext cx="4023359" cy="2847703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4.userapi.com/impg/Gv2rk4bgiwvYG03oxJm80wyiXFUTtnu2UnEMOg/eOKHrWT-8y8.jpg?size=2560x1920&amp;quality=95&amp;sign=337920a2fb09aa501fe1893a85421f60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4377" y="3870405"/>
            <a:ext cx="3918858" cy="2888000"/>
          </a:xfrm>
          <a:prstGeom prst="rect">
            <a:avLst/>
          </a:prstGeom>
          <a:noFill/>
          <a:ln w="57150">
            <a:solidFill>
              <a:srgbClr val="CC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878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42.userapi.com/impg/cfQ_KqWKuFJ0ak2HxeGHq5vCQm9o5pSyrmeKiQ/9YIS2m_pwYs.jpg?size=2560x1920&amp;quality=95&amp;sign=c9a23952843933a2e7ac4e0c2a6002fc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68" y="298949"/>
            <a:ext cx="3973422" cy="3585074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75.userapi.com/impg/fNGmciZ8HkFMqaMDA0BRy4Xdnq_q1tYE-er52Q/3EgN64by8Cs.jpg?size=2560x1920&amp;quality=95&amp;sign=81b2e2a4fecfca804af6129f6eb529a7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711" y="298949"/>
            <a:ext cx="3699329" cy="3524114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19.userapi.com/impg/yLjLbEWWivHAP7bEJuY1iGvft94BM_ulzoMrSA/s76JZUg-mDE.jpg?size=2560x1920&amp;quality=95&amp;sign=0df2fc9d6698cb1c2869d4880b1e0988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3050" y="2367167"/>
            <a:ext cx="3867194" cy="3814354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63558" y="722811"/>
            <a:ext cx="393513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игры с мячом</a:t>
            </a:r>
          </a:p>
        </p:txBody>
      </p:sp>
    </p:spTree>
    <p:extLst>
      <p:ext uri="{BB962C8B-B14F-4D97-AF65-F5344CB8AC3E}">
        <p14:creationId xmlns:p14="http://schemas.microsoft.com/office/powerpoint/2010/main" val="230716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31519" y="444137"/>
            <a:ext cx="112601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становится средством воспитания тогда, когда он - любимое занятие каждого.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Сухомлинский.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</a:t>
            </a:r>
          </a:p>
          <a:p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 игровой, оздоровительный</a:t>
            </a:r>
          </a:p>
          <a:p>
            <a:pPr algn="ctr"/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Говорят, что почти все дети – непоседы. Это неудивительно, ведь по своей физиологии дети растут и развиваются в движении. Нет задачи сложнее, а может важнее, чем вырастить здорового ребенка.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важный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работоспособности и гармоничного развития детей. Здоровье не существует само по себе, оно нуждается в тщательной заботе на протяжении всей жизни человека. Организация в дошкольных учреждениях образования детей физкультурно-спортивной деятельности – одно из перспективных направлений работы по формированию здорового образа жизни, привлечению детей к систематическим занятиям физкультурой и спортом. Насколько у детей сформируется интерес к спорту, зависит от того, какие традиции чтят в семье, от семейных ценностей. Каждый родитель хочет, чтобы его ребёнок вырос здоровым, поэтому многие отдают детей в спортивные секции, кружки, но не все понимают, что личный пример и совместные спортивные досуги значительно влияют на формирование у ребёнка спортивного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менталитета</a:t>
            </a:r>
            <a:r>
              <a:rPr lang="ru-RU" sz="20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9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659086" y="687977"/>
            <a:ext cx="3047999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- развлечение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69.userapi.com/impg/B4Wif8HlGNZiSPMCQXTRiM6O78BsOhNDCv5R8g/iOLCboixvWY.jpg?size=2560x1920&amp;quality=95&amp;sign=5c7c457151aeac500865498bf3f9f2b3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2" y="127090"/>
            <a:ext cx="4329975" cy="3077663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</p:pic>
      <p:pic>
        <p:nvPicPr>
          <p:cNvPr id="6" name="Рисунок 5" descr="https://sun9-14.userapi.com/impg/UV8XlhKwuB9VIwBnq3ryHLC8PWrDHz_nqbIAhw/zv_9dZg4H9o.jpg?size=2560x1920&amp;quality=95&amp;sign=b79e4a2bebfa5bb7625941f7b9bd8cad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2472" y="127090"/>
            <a:ext cx="4531814" cy="3077663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23.userapi.com/impg/VaTRaao2X632McBcrVSPawStO_brj_HzQ4oFXA/UsgG6WK7LDU.jpg?size=2560x1920&amp;quality=95&amp;sign=d3632377974279eb40babeb1b97ba9d1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9900" y="3442788"/>
            <a:ext cx="5235757" cy="3274378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349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31.userapi.com/impg/1wBmprrBx5ZpPWQg5RP4ZKB3Md3LuaYFARWKqQ/c1pCrpRmc_8.jpg?size=2560x1920&amp;quality=95&amp;sign=437d13d9d8492c9e48de1e61f0b370e8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938" y="187279"/>
            <a:ext cx="5129667" cy="3165521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68046" y="670560"/>
            <a:ext cx="391014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игры с мячом</a:t>
            </a:r>
          </a:p>
        </p:txBody>
      </p:sp>
      <p:pic>
        <p:nvPicPr>
          <p:cNvPr id="6" name="Рисунок 5" descr="https://sun9-69.userapi.com/impg/U4KE5DU555TJYndAJeJRR4HWiQkcHUHQKNk6KQ/3sy0QM4P-8g.jpg?size=2560x1920&amp;quality=95&amp;sign=b194f8039f5818922ac643b06f8f35b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9509" y="1463501"/>
            <a:ext cx="5329645" cy="3267528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39.userapi.com/impg/oc0GqjFcGClLDCyJ2VGMdFdr13KHQRcea-BkAA/L9uE_fufVV4.jpg?size=2560x1920&amp;quality=95&amp;sign=582949ec636c1acf6a1bef12979e576b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938" y="3554822"/>
            <a:ext cx="5129667" cy="3000691"/>
          </a:xfrm>
          <a:prstGeom prst="rect">
            <a:avLst/>
          </a:prstGeom>
          <a:noFill/>
          <a:ln w="57150">
            <a:solidFill>
              <a:srgbClr val="CC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555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812869" y="600891"/>
            <a:ext cx="4383015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Прыжки на скакалке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40.userapi.com/impg/1uzmG0CjXZ2boL61QYFRMUBVKDzeFimF71kDLA/CRHyA6DQIeo.jpg?size=2560x1920&amp;quality=95&amp;sign=46ebf3e24c726af00154f6996442fa44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646" y="1994263"/>
            <a:ext cx="5399314" cy="40756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29.userapi.com/impg/SvQLhAfSIgTKIUevR8IK14ZK0bXHlPRyYLvQfA/SDhYS1jbpMk.jpg?size=2560x1920&amp;quality=95&amp;sign=c4b0f50f9f41f43461b65cc55b73bd96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7524387" y="2055813"/>
            <a:ext cx="4177756" cy="411981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190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469" y="365125"/>
            <a:ext cx="125664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21.userapi.com/impg/xWyEx-R0POr9pjhh1Ej1923HqqhHJ2yLE5Dwng/0V8HVS6qy3w.jpg?size=2560x1920&amp;quality=95&amp;sign=32d252436ebd075fdced7737cb6c0527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446" y="3739523"/>
            <a:ext cx="4249784" cy="3214271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7097486" y="992602"/>
            <a:ext cx="384918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Прыжки в длину с места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79.userapi.com/impg/cxba93uyM10Ry10kRBErw-dK17x7U4bDtD5xPA/U6Asej5kq18.jpg?size=2560x1920&amp;quality=95&amp;sign=7f2114e1426c9286b217e6115efe1274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9582" y="1966474"/>
            <a:ext cx="4711338" cy="3143500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1.userapi.com/impg/HZcpBsDBAddpIUqpZrPCNZYuMiMd2X5xeWVpjw/RYqTUJl1yyM.jpg?size=2560x1920&amp;quality=95&amp;sign=a3aeea66cbc41f53a6cd47f608717b9e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806" y="470630"/>
            <a:ext cx="4798424" cy="3067594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2439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69.userapi.com/impg/zBLB-s3GJndW560X7Wl8tFKuY-rHchu0h4BO4A/YdewZ6WeFlw.jpg?size=2560x1920&amp;quality=95&amp;sign=fae01bc82647c4fc7026a07f2aac5223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54" y="102417"/>
            <a:ext cx="4160520" cy="3674723"/>
          </a:xfrm>
          <a:prstGeom prst="rect">
            <a:avLst/>
          </a:prstGeom>
          <a:noFill/>
          <a:ln w="57150">
            <a:solidFill>
              <a:srgbClr val="CC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38.userapi.com/impg/cp3ROBv_vzy8yfloLvFEe__lBuOi5qgZgh9u3A/V6xa_tK9mNU.jpg?size=2560x1920&amp;quality=95&amp;sign=7cf20244d9b73bd213833485ad9d6708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37714" y="102416"/>
            <a:ext cx="4100105" cy="3398429"/>
          </a:xfrm>
          <a:prstGeom prst="rect">
            <a:avLst/>
          </a:prstGeom>
          <a:noFill/>
          <a:ln w="57150">
            <a:solidFill>
              <a:srgbClr val="CC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2.userapi.com/impg/wH9TAIwOQX3La5Zg7KtDbGhpBvWtk_X6Amb__w/drVtGmgY5XM.jpg?size=2560x1920&amp;quality=95&amp;sign=35d5c5d0b67998d17899637d076d8767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5972" y="2886791"/>
            <a:ext cx="4141742" cy="3867150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54827" y="679269"/>
            <a:ext cx="322870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деятельность детей</a:t>
            </a:r>
            <a:endParaRPr lang="ru-RU" sz="2400" b="1" i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3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38200" y="548641"/>
            <a:ext cx="10779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самостоятельной деятельности </a:t>
            </a:r>
            <a:r>
              <a:rPr lang="ru-RU" sz="24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</a:t>
            </a:r>
          </a:p>
        </p:txBody>
      </p:sp>
      <p:pic>
        <p:nvPicPr>
          <p:cNvPr id="5" name="Рисунок 4" descr="https://sun9-23.userapi.com/impg/I1QCePlHVDGJhRsTyLVCk70iKEHPmi5Y-CSYsg/OEz8EjV2gug.jpg?size=2560x1920&amp;quality=95&amp;sign=5241c38a25efecd8f5e3596ba08d3fb4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451" y="1027906"/>
            <a:ext cx="3389788" cy="3148819"/>
          </a:xfrm>
          <a:prstGeom prst="rect">
            <a:avLst/>
          </a:prstGeom>
          <a:noFill/>
          <a:ln w="57150">
            <a:solidFill>
              <a:srgbClr val="008000"/>
            </a:solidFill>
            <a:prstDash val="lg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7.userapi.com/impg/CahJApIuj3ZuCV0H8Mq9JO23iULxkUQimKHjrA/th6XQLYWMzs.jpg?size=2560x1920&amp;quality=95&amp;sign=12109fb8eaf608666bf69d64a5c1e97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2300" y="1077980"/>
            <a:ext cx="3530600" cy="2708910"/>
          </a:xfrm>
          <a:prstGeom prst="rect">
            <a:avLst/>
          </a:prstGeom>
          <a:noFill/>
          <a:ln w="57150">
            <a:solidFill>
              <a:srgbClr val="008000"/>
            </a:solidFill>
            <a:prstDash val="lg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25.userapi.com/impg/JTPoCRrkAbkxZNwJFasSoAE3iRYm6nkppUr8Ug/9VneNQGGQ8o.jpg?size=2560x1920&amp;quality=95&amp;sign=924aefb929d563235c40d89306ff9143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4600" y="1408024"/>
            <a:ext cx="3408600" cy="2866320"/>
          </a:xfrm>
          <a:prstGeom prst="rect">
            <a:avLst/>
          </a:prstGeom>
          <a:noFill/>
          <a:ln w="57150">
            <a:solidFill>
              <a:srgbClr val="0033CC"/>
            </a:solidFill>
            <a:prstDash val="dash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3.userapi.com/impg/xdLF1i2sM1tgl5QURNjA5hPDj64vNaSymMJjSQ/8-D_edQGuNw.jpg?size=2560x1920&amp;quality=95&amp;sign=890a6e25a6b2f25a4dad41ad255c7fcd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277" y="4504220"/>
            <a:ext cx="3474665" cy="2192671"/>
          </a:xfrm>
          <a:prstGeom prst="rect">
            <a:avLst/>
          </a:prstGeom>
          <a:noFill/>
          <a:ln w="57150">
            <a:solidFill>
              <a:srgbClr val="990099"/>
            </a:solidFill>
            <a:prstDash val="lg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17.userapi.com/impg/7pH5eopELusKUweSIhriDlgDU15O2e6pN8s3Uw/nCm08AGIAZM.jpg?size=2560x1021&amp;quality=95&amp;sign=1ffd964463976abb7c012f07507cc442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2319" y="4423108"/>
            <a:ext cx="4905959" cy="2405427"/>
          </a:xfrm>
          <a:prstGeom prst="rect">
            <a:avLst/>
          </a:prstGeom>
          <a:noFill/>
          <a:ln w="57150">
            <a:solidFill>
              <a:srgbClr val="990099"/>
            </a:solidFill>
            <a:prstDash val="lg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529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88869" y="679269"/>
            <a:ext cx="34660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2600" b="1" i="1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гры   головоломки </a:t>
            </a:r>
            <a:endParaRPr lang="ru-RU" sz="2600" b="1" dirty="0">
              <a:solidFill>
                <a:srgbClr val="008000"/>
              </a:solidFill>
            </a:endParaRPr>
          </a:p>
        </p:txBody>
      </p:sp>
      <p:pic>
        <p:nvPicPr>
          <p:cNvPr id="5" name="Рисунок 4" descr="https://sun9-48.userapi.com/impg/BItNBrYbB8BLEYa2qJKVbnyU-4fmHxvN93kqKA/l7uogejNqiw.jpg?size=2560x1920&amp;quality=95&amp;sign=0a45b92a86317c6c793c4ae547df57b0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08" y="592773"/>
            <a:ext cx="3979587" cy="2926080"/>
          </a:xfrm>
          <a:prstGeom prst="rect">
            <a:avLst/>
          </a:prstGeom>
          <a:noFill/>
          <a:ln w="57150">
            <a:solidFill>
              <a:srgbClr val="0033CC"/>
            </a:solidFill>
            <a:prstDash val="dash"/>
          </a:ln>
        </p:spPr>
      </p:pic>
      <p:pic>
        <p:nvPicPr>
          <p:cNvPr id="6" name="Рисунок 5" descr="https://sun9-1.userapi.com/impg/6bRBLS3eAKd5EdgT2yp-GLtfUMZipiJKaBfuEg/j_uelkIpCrk.jpg?size=2560x1920&amp;quality=95&amp;sign=5ced09028ff59bcfa6e5537d183b75e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150" y="1358648"/>
            <a:ext cx="4436289" cy="3361397"/>
          </a:xfrm>
          <a:prstGeom prst="rect">
            <a:avLst/>
          </a:prstGeom>
          <a:noFill/>
          <a:ln w="57150">
            <a:solidFill>
              <a:srgbClr val="0033CC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7.userapi.com/impg/kA4WtV71M-gUv2zrfc2y8CaooRrIOVEz9VLdmg/LOjNiknDYck.jpg?size=2560x1920&amp;quality=95&amp;sign=3f288865b77dd5c9128084356b2c4979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6122" y="3668521"/>
            <a:ext cx="3932147" cy="2705757"/>
          </a:xfrm>
          <a:prstGeom prst="rect">
            <a:avLst/>
          </a:prstGeom>
          <a:noFill/>
          <a:ln w="57150">
            <a:solidFill>
              <a:srgbClr val="0033CC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1347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s.znanio.ru/d5af0e/9a/be/ba16a22613546caccb23d679dea621a91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5"/>
          <a:stretch/>
        </p:blipFill>
        <p:spPr bwMode="auto">
          <a:xfrm>
            <a:off x="3563449" y="1114697"/>
            <a:ext cx="5126062" cy="4232366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6" name="Рисунок 5" descr="https://sun9-9.userapi.com/impg/LsOUP_9xAs4U_Qi1UFceb8gT91K9jlDTG4eroQ/XemoLlqhpIs.jpg?size=2560x1920&amp;quality=95&amp;sign=d76defdf680db879af49532d34a8e8fd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199" y="734037"/>
            <a:ext cx="2725249" cy="2296546"/>
          </a:xfrm>
          <a:prstGeom prst="ellipse">
            <a:avLst/>
          </a:prstGeom>
          <a:noFill/>
          <a:ln w="57150">
            <a:solidFill>
              <a:srgbClr val="CC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8.userapi.com/impg/T9z-NmzZiV1hz_aqKQ34GQNSID7GU4oEdr-xjA/ouoFJ9HW430.jpg?size=2560x1920&amp;quality=95&amp;sign=cccd453f0c9a3d8ec948a8b8e79bb71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11" y="506502"/>
            <a:ext cx="2923459" cy="22802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8" name="Рисунок 7" descr="https://sun9-52.userapi.com/impg/0VXNkVRFcuoPVqrEiD01GCO5X2i29FS2LtI9wQ/zoigQt3NkOw.jpg?size=2560x1920&amp;quality=95&amp;sign=e189ddf75b04a779d00e85168b4a4f0d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09851"/>
            <a:ext cx="3063239" cy="2548165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</p:pic>
      <p:pic>
        <p:nvPicPr>
          <p:cNvPr id="9" name="Рисунок 8" descr="https://sun9-78.userapi.com/impg/R3mHR0hfTz84sqWUWaYRazyQ5r4Goiv7HEhy3g/vmdw1AjoJs0.jpg?size=2560x1920&amp;quality=95&amp;sign=4badef1b2ffb57aebea5ecdd84e8408b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5395" y="3822156"/>
            <a:ext cx="3089364" cy="2517934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541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66057" y="478971"/>
            <a:ext cx="11625942" cy="587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социальной и личностной мотивации детей старшего дошкольного возраста на сохранение и укрепление своего здоровья и воспитания социально значимых личностных качеств посредством знакомства c разными видам спорта.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и закреплять знания детей о видах спорта.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Устанавливать взаимосвязь между занятиями спортом и здоровьем.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интереса к играм соревновательного характера, совершенствование спортивных умений и навыков.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положительной мотивации к занятиям спортом, здоровому образу жизни.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двигательных возможностей ребенка за счет освоения новых доступных движений, выполненных под руководством специалиста высокого класса.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Побудить родителей к привлечению детей к совместным спортивным играм, досугам в условиях семьи и детского сада.</a:t>
            </a:r>
          </a:p>
          <a:p>
            <a:pPr marL="20955" marR="111125" indent="180340" algn="just">
              <a:lnSpc>
                <a:spcPct val="115000"/>
              </a:lnSpc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 детей гордость за родителей, занимающихся спортом и физкультурой.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5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14103" y="365125"/>
            <a:ext cx="11312433" cy="6360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955" marR="111125" indent="180340" algn="just"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деятельности по этапам проекта</a:t>
            </a:r>
          </a:p>
          <a:p>
            <a:pPr marL="20955" marR="111125" indent="180340" algn="just"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этап: - Организационный</a:t>
            </a:r>
          </a:p>
          <a:p>
            <a:pPr marL="20955" marR="111125" indent="180340" algn="just"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информационного и изготовление дидактического материала. Подборка материала, подготовка цикла презентаций по теме: "Быстрее, выше, сильнее" (основные понятия о видах спорта). Разработка дидактических, познавательно –развлекательных игр по теме «Виды спорта»</a:t>
            </a:r>
          </a:p>
          <a:p>
            <a:pPr marL="20955" marR="111125" indent="180340" algn="just">
              <a:spcAft>
                <a:spcPts val="800"/>
              </a:spcAft>
            </a:pPr>
            <a:r>
              <a:rPr lang="ru-RU" sz="2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- Практический</a:t>
            </a:r>
          </a:p>
          <a:p>
            <a:pPr marL="20955" marR="111125" indent="180340" algn="just">
              <a:spcAft>
                <a:spcPts val="8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работы: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темам. Просмотр презентаций. Чтение художественной литературы, стихи, загадки, пословицы, поговорки о разных видах летнего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 Рассматривание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фотографий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настольно - печатные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подвижные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спортивные, пальчиковые игры, эстафеты, соревнование между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командами.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с детьми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Консультации, рекомендации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Заключительный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«Спорт – это интересно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Изготовление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фотоотчёта 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проекте. Презентация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«Быстрее, выше, сильнее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5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40229" y="548640"/>
            <a:ext cx="10807337" cy="154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здорового образа жизни»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i="1" dirty="0" smtClean="0">
              <a:solidFill>
                <a:srgbClr val="CC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66.userapi.com/impg/MtT71FMR0u5jBjOpLA0KiR9Mpxkghz9P04ODAw/tMxTUpYsnPk.jpg?size=2560x1920&amp;quality=95&amp;sign=0ce8a7aebdba14054994e148e83b0c83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914" y="2464527"/>
            <a:ext cx="4500155" cy="3544374"/>
          </a:xfrm>
          <a:prstGeom prst="rect">
            <a:avLst/>
          </a:prstGeom>
          <a:solidFill>
            <a:srgbClr val="CC0099"/>
          </a:solidFill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39.userapi.com/impg/G45M_kf-Vox6SWsHCGxUVaYf4Kw5CO4WmFJNLA/A3VmFiZDsXM.jpg?size=2560x1920&amp;quality=95&amp;sign=5b5c8da92934c4e5502d5895ca1cf56c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68" y="2464528"/>
            <a:ext cx="4772297" cy="3544373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926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93074" y="505097"/>
            <a:ext cx="1038932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«Летние виды спорта», «Зимние виды спорта»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72.userapi.com/impg/gdstD7qyDqG9SV7pHeWXMfZz4r61UC4tuApT1g/hCf8Et8yOGY.jpg?size=2560x1920&amp;quality=95&amp;sign=6b9788b615e61e27ff8b951c10f0188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428" y="3282578"/>
            <a:ext cx="5068617" cy="3295468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64.userapi.com/impg/_bg1N01-7sP9BbfkcoiwbwVMQs_YDiip-fsqyA/mE4fCG5tix8.jpg?size=2560x1920&amp;quality=95&amp;sign=8a149ac7fccf09ee3f72eab807c573a8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4828" y="985329"/>
            <a:ext cx="4715691" cy="2959654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54.userapi.com/impg/Og-OC2_TUPJ8KYXPlQ1iH3GjRge0_XnnNMiQYA/rfX7yrJr7Ow.jpg?size=2560x1920&amp;quality=95&amp;sign=31b33e8892fe4937e268a53e6f9a2716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514" y="1098331"/>
            <a:ext cx="4442914" cy="3074334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305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76251" y="470264"/>
            <a:ext cx="8725989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8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презентации: </a:t>
            </a:r>
            <a:r>
              <a:rPr lang="ru-RU" sz="2800" b="1" i="1" dirty="0" smtClean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образ жизни»</a:t>
            </a:r>
            <a:endParaRPr lang="ru-RU" sz="2800" b="1" i="1" dirty="0">
              <a:solidFill>
                <a:srgbClr val="99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23.userapi.com/impg/bPGJpUIP3UxwRo_LAeoWiRHDpMEbrZax_zeHrg/yHD1I6-o7sU.jpg?size=2560x1920&amp;quality=95&amp;sign=9314ac9a13f359d3a2634a3a3d15bbae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6421" y="3399523"/>
            <a:ext cx="4310743" cy="3179396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77.userapi.com/impg/JlezQ-x0F4KrJaRyZQvmx9NazCfHy6EQSVIFLQ/uvPfRy5V6wU.jpg?size=2560x1920&amp;quality=95&amp;sign=f0c38417ac7bded8622be8129ca825e5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34" y="969239"/>
            <a:ext cx="4505255" cy="3267527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14.userapi.com/impg/nAe4XatC7OKXBcjtnpDI2-P3ow8fp8x29SE6xw/kBDAMMsTMfM.jpg?size=2560x1920&amp;quality=95&amp;sign=9543e92c1f669e10818553ac7f97f35f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20" y="1023621"/>
            <a:ext cx="4267311" cy="3295830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082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63041" y="566057"/>
            <a:ext cx="748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99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НОД: Рисование: Тема: «Мой любимой вид спорта»</a:t>
            </a:r>
            <a:endParaRPr lang="ru-RU" sz="2400" b="1" i="1" dirty="0">
              <a:solidFill>
                <a:srgbClr val="990099"/>
              </a:solidFill>
            </a:endParaRPr>
          </a:p>
        </p:txBody>
      </p:sp>
      <p:pic>
        <p:nvPicPr>
          <p:cNvPr id="5" name="Рисунок 4" descr="https://sun9-63.userapi.com/impg/mAK4LlnLVDW6Qs6ShFWK4I88h7uiufYNB-Jmhg/RL-ufpqK740.jpg?size=1620x2160&amp;quality=95&amp;sign=373349c6c25b22220a842f95f36a87d9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345" y="1005060"/>
            <a:ext cx="2840877" cy="3209889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25.userapi.com/impg/C2gjGv-SazEZZj1qAiR5QQPjJ5o2CL85u4RCLw/GjbgYVn_vg8.jpg?size=2560x2430&amp;quality=95&amp;sign=91bdb486d6fb46d5ef21fb0c01c0666b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1742" y="4214949"/>
            <a:ext cx="2722245" cy="2517775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51.userapi.com/impg/tM5-JFDcQKE5joNnd_6OQ4b7OR0-jjvQRaMrCw/-c-VXOVwyXg.jpg?size=2560x1920&amp;quality=95&amp;sign=d8417d2af0081a1230c227cb211aae84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8240" y="199890"/>
            <a:ext cx="3285491" cy="3509962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0.userapi.com/impg/emmOiYmWEQhTdL899NioRGedku2xI18Ibo8gOw/Gbh2a3RXhDw.jpg?size=2560x1920&amp;quality=95&amp;sign=9895f2a367e8b5f680ffaae4b632920e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52" y="1105468"/>
            <a:ext cx="3947795" cy="2961005"/>
          </a:xfrm>
          <a:prstGeom prst="rect">
            <a:avLst/>
          </a:prstGeom>
          <a:noFill/>
          <a:ln w="57150">
            <a:solidFill>
              <a:srgbClr val="CC3300"/>
            </a:solidFill>
          </a:ln>
        </p:spPr>
      </p:pic>
      <p:pic>
        <p:nvPicPr>
          <p:cNvPr id="9" name="Рисунок 8" descr="https://sun9-4.userapi.com/impg/EsJPOr4i-eC1CXtgasWdW6ZAvr-FCZEakS3wsw/sJNoP1RvJz0.jpg?size=2560x1920&amp;quality=95&amp;sign=857c5b298a51ab753ff54b34bdc107c5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568" y="4264196"/>
            <a:ext cx="3480115" cy="2521131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17.userapi.com/impg/W4u5kEgjifdA1t_3lcB52fTFE2aa4YCz8Ski7A/NNPpZmBCDyE.jpg?size=2560x1824&amp;quality=95&amp;sign=eff929c466c92dd48615cfa009a0af7f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9" y="4654650"/>
            <a:ext cx="3054940" cy="2023890"/>
          </a:xfrm>
          <a:prstGeom prst="rect">
            <a:avLst/>
          </a:prstGeom>
          <a:noFill/>
          <a:ln w="57150">
            <a:solidFill>
              <a:srgbClr val="990099"/>
            </a:solidFill>
          </a:ln>
        </p:spPr>
      </p:pic>
    </p:spTree>
    <p:extLst>
      <p:ext uri="{BB962C8B-B14F-4D97-AF65-F5344CB8AC3E}">
        <p14:creationId xmlns:p14="http://schemas.microsoft.com/office/powerpoint/2010/main" val="225791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n.net/uploads/posts/2020-11/1606689091_36-p-sportivnii-fon-dlya-prezentatsii-dlya-dete-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62743" y="627017"/>
            <a:ext cx="4119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99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Лепка: Тема: «Спортсмен» </a:t>
            </a:r>
            <a:endParaRPr lang="ru-RU" sz="2400" b="1" i="1" dirty="0">
              <a:solidFill>
                <a:srgbClr val="990099"/>
              </a:solidFill>
            </a:endParaRPr>
          </a:p>
        </p:txBody>
      </p:sp>
      <p:pic>
        <p:nvPicPr>
          <p:cNvPr id="5" name="Рисунок 4" descr="https://sun9-10.userapi.com/impg/kXlkjJ8cB068rXTZxD-UY1j28Dza-PstMOSb3w/FJS6-xPxTm8.jpg?size=2560x1920&amp;quality=95&amp;sign=df557e34e3d6bce4ca0c0df2a2d3afd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130" y="1088682"/>
            <a:ext cx="3612652" cy="2970621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38.userapi.com/impg/E_8bdPMBwFI-_J1tm1YIwWMcYiZU9kHXjUQ1dg/qzrpjYAWHAE.jpg?size=2560x1920&amp;quality=95&amp;sign=05cc67dbc49f8ff5ad51909869400847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0950" y="757238"/>
            <a:ext cx="4269105" cy="2743200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5.userapi.com/impg/DOnOA-mODRsQ70WvBuKqV06e5bCR7i01LQsIOA/fg_eM3Fd1-o.jpg?size=2560x1920&amp;quality=95&amp;sign=bc703cf0e72d6dadb06f6f916047882d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3236" y="3927321"/>
            <a:ext cx="3297713" cy="2772291"/>
          </a:xfrm>
          <a:prstGeom prst="rect">
            <a:avLst/>
          </a:prstGeom>
          <a:noFill/>
          <a:ln w="57150">
            <a:solidFill>
              <a:srgbClr val="0033CC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41.userapi.com/impg/1njPoqUvVmTa4Fm8THEa87y4LFwJZg0d2ML3TA/ng9uMGaJj0M.jpg?size=2560x1742&amp;quality=95&amp;sign=f835952469f56d5f74a294e1001dcdb3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1064" y="4048670"/>
            <a:ext cx="2950119" cy="2132149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39.userapi.com/impg/Aims8tjy09KkwVRSEIxXcSAFN7QOmCs44Y_9uw/AMyTaYBrjRg.jpg?size=2560x1920&amp;quality=95&amp;sign=399a4fdfba8fa851493c08f950f21b94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727" y="1018903"/>
            <a:ext cx="3243570" cy="2750031"/>
          </a:xfrm>
          <a:prstGeom prst="rect">
            <a:avLst/>
          </a:prstGeom>
          <a:noFill/>
          <a:ln w="57150">
            <a:solidFill>
              <a:srgbClr val="008000"/>
            </a:solidFill>
            <a:prstDash val="dash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61.userapi.com/impg/00fK4B9uZE7_dzXzzIE9-C3GPjY-vYmgtwdDUA/r2dQ310dA8Y.jpg?size=2560x1920&amp;quality=95&amp;sign=8bcff6844fe3cac8f9fa190001a04648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6875" y="4206240"/>
            <a:ext cx="2000794" cy="2124890"/>
          </a:xfrm>
          <a:prstGeom prst="rect">
            <a:avLst/>
          </a:prstGeom>
          <a:noFill/>
          <a:ln w="57150">
            <a:solidFill>
              <a:srgbClr val="99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6815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609</Words>
  <Application>Microsoft Office PowerPoint</Application>
  <PresentationFormat>Широкоэкранный</PresentationFormat>
  <Paragraphs>59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41</cp:revision>
  <dcterms:created xsi:type="dcterms:W3CDTF">2023-06-29T11:39:39Z</dcterms:created>
  <dcterms:modified xsi:type="dcterms:W3CDTF">2023-07-08T14:53:06Z</dcterms:modified>
</cp:coreProperties>
</file>